
<file path=[Content_Types].xml><?xml version="1.0" encoding="utf-8"?>
<Types xmlns="http://schemas.openxmlformats.org/package/2006/content-types">
  <Default Extension="fntdata" ContentType="application/x-fontdata"/>
  <Default Extension="jpeg" ContentType="image/jpeg"/>
  <Default Extension="mid" ContentType="audio/mid"/>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9" r:id="rId4"/>
    <p:sldId id="260" r:id="rId5"/>
    <p:sldId id="261" r:id="rId6"/>
    <p:sldId id="263" r:id="rId7"/>
    <p:sldId id="265" r:id="rId8"/>
    <p:sldId id="266" r:id="rId9"/>
    <p:sldId id="267" r:id="rId10"/>
    <p:sldId id="268" r:id="rId11"/>
    <p:sldId id="269" r:id="rId12"/>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Canva Sans" panose="020B0604020202020204" charset="0"/>
      <p:regular r:id="rId17"/>
    </p:embeddedFont>
    <p:embeddedFont>
      <p:font typeface="Canva Sans Bold" panose="020B0604020202020204" charset="0"/>
      <p:regular r:id="rId18"/>
    </p:embeddedFont>
    <p:embeddedFont>
      <p:font typeface="DM Sans" panose="020B0604020202020204" charset="0"/>
      <p:regular r:id="rId19"/>
    </p:embeddedFont>
    <p:embeddedFont>
      <p:font typeface="DM Sans Bold" panose="020B0604020202020204" charset="0"/>
      <p:regular r:id="rId20"/>
    </p:embeddedFont>
    <p:embeddedFont>
      <p:font typeface="Open Sauce" panose="020B0604020202020204" charset="0"/>
      <p:regular r:id="rId21"/>
    </p:embeddedFont>
    <p:embeddedFont>
      <p:font typeface="Open Sauce Bold" panose="020B0604020202020204" charset="0"/>
      <p:regular r:id="rId22"/>
    </p:embeddedFont>
    <p:embeddedFont>
      <p:font typeface="Oswald Bold" panose="020B0604020202020204" charset="0"/>
      <p:regular r:id="rId23"/>
    </p:embeddedFont>
    <p:embeddedFont>
      <p:font typeface="XB Yas Bold" panose="020B0604020202020204" charset="-78"/>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3" d="100"/>
          <a:sy n="53" d="100"/>
        </p:scale>
        <p:origin x="1104" y="31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image" Target="../media/image5.sv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3.svg"/><Relationship Id="rId10" Type="http://schemas.openxmlformats.org/officeDocument/2006/relationships/image" Target="../media/image13.svg"/><Relationship Id="rId4" Type="http://schemas.openxmlformats.org/officeDocument/2006/relationships/image" Target="../media/image2.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slideLayout" Target="../slideLayouts/slideLayout7.xml"/><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audio" Target="../media/media1.mid"/><Relationship Id="rId1" Type="http://schemas.microsoft.com/office/2007/relationships/media" Target="../media/media1.mid"/><Relationship Id="rId6" Type="http://schemas.openxmlformats.org/officeDocument/2006/relationships/image" Target="../media/image5.svg"/><Relationship Id="rId11" Type="http://schemas.openxmlformats.org/officeDocument/2006/relationships/image" Target="../media/image18.svg"/><Relationship Id="rId5" Type="http://schemas.openxmlformats.org/officeDocument/2006/relationships/image" Target="../media/image4.png"/><Relationship Id="rId10" Type="http://schemas.openxmlformats.org/officeDocument/2006/relationships/image" Target="../media/image17.png"/><Relationship Id="rId4" Type="http://schemas.openxmlformats.org/officeDocument/2006/relationships/image" Target="../media/image1.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7.xml"/><Relationship Id="rId7" Type="http://schemas.openxmlformats.org/officeDocument/2006/relationships/image" Target="../media/image15.svg"/><Relationship Id="rId2" Type="http://schemas.openxmlformats.org/officeDocument/2006/relationships/audio" Target="../media/media2.mid"/><Relationship Id="rId1" Type="http://schemas.microsoft.com/office/2007/relationships/media" Target="../media/media2.mid"/><Relationship Id="rId6" Type="http://schemas.openxmlformats.org/officeDocument/2006/relationships/image" Target="../media/image14.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slideLayout" Target="../slideLayouts/slideLayout7.xml"/><Relationship Id="rId7" Type="http://schemas.openxmlformats.org/officeDocument/2006/relationships/image" Target="../media/image14.png"/><Relationship Id="rId2" Type="http://schemas.openxmlformats.org/officeDocument/2006/relationships/audio" Target="../media/media3.mid"/><Relationship Id="rId1" Type="http://schemas.microsoft.com/office/2007/relationships/media" Target="../media/media3.mid"/><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19.png"/><Relationship Id="rId4" Type="http://schemas.openxmlformats.org/officeDocument/2006/relationships/image" Target="../media/image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7659121">
            <a:off x="12360236" y="5113482"/>
            <a:ext cx="10359505" cy="10630089"/>
          </a:xfrm>
          <a:custGeom>
            <a:avLst/>
            <a:gdLst/>
            <a:ahLst/>
            <a:cxnLst/>
            <a:rect l="l" t="t" r="r" b="b"/>
            <a:pathLst>
              <a:path w="10359505" h="10630089">
                <a:moveTo>
                  <a:pt x="0" y="0"/>
                </a:moveTo>
                <a:lnTo>
                  <a:pt x="10359505" y="0"/>
                </a:lnTo>
                <a:lnTo>
                  <a:pt x="10359505" y="10630088"/>
                </a:lnTo>
                <a:lnTo>
                  <a:pt x="0" y="106300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4236347" y="3241918"/>
            <a:ext cx="9815307" cy="4208864"/>
            <a:chOff x="0" y="0"/>
            <a:chExt cx="1895495" cy="812800"/>
          </a:xfrm>
        </p:grpSpPr>
        <p:sp>
          <p:nvSpPr>
            <p:cNvPr id="6" name="Freeform 6"/>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sp>
        <p:sp>
          <p:nvSpPr>
            <p:cNvPr id="7" name="TextBox 7"/>
            <p:cNvSpPr txBox="1"/>
            <p:nvPr/>
          </p:nvSpPr>
          <p:spPr>
            <a:xfrm>
              <a:off x="0" y="-19050"/>
              <a:ext cx="1895495" cy="831850"/>
            </a:xfrm>
            <a:prstGeom prst="rect">
              <a:avLst/>
            </a:prstGeom>
          </p:spPr>
          <p:txBody>
            <a:bodyPr lIns="50800" tIns="50800" rIns="50800" bIns="50800" rtlCol="0" anchor="ctr"/>
            <a:lstStyle/>
            <a:p>
              <a:pPr algn="ctr">
                <a:lnSpc>
                  <a:spcPts val="2859"/>
                </a:lnSpc>
              </a:pPr>
              <a:endParaRPr dirty="0"/>
            </a:p>
            <a:p>
              <a:pPr algn="ctr">
                <a:lnSpc>
                  <a:spcPts val="2859"/>
                </a:lnSpc>
              </a:pPr>
              <a:endParaRPr dirty="0"/>
            </a:p>
            <a:p>
              <a:pPr algn="ctr">
                <a:lnSpc>
                  <a:spcPts val="2859"/>
                </a:lnSpc>
              </a:pPr>
              <a:endParaRPr dirty="0"/>
            </a:p>
            <a:p>
              <a:pPr algn="ctr">
                <a:lnSpc>
                  <a:spcPts val="2859"/>
                </a:lnSpc>
              </a:pPr>
              <a:endParaRPr dirty="0"/>
            </a:p>
            <a:p>
              <a:pPr algn="ctr">
                <a:lnSpc>
                  <a:spcPts val="2859"/>
                </a:lnSpc>
              </a:pPr>
              <a:endParaRPr dirty="0"/>
            </a:p>
            <a:p>
              <a:pPr algn="ctr">
                <a:lnSpc>
                  <a:spcPts val="2859"/>
                </a:lnSpc>
              </a:pPr>
              <a:endParaRPr dirty="0"/>
            </a:p>
            <a:p>
              <a:pPr algn="ctr">
                <a:lnSpc>
                  <a:spcPts val="2859"/>
                </a:lnSpc>
              </a:pPr>
              <a:endParaRPr dirty="0"/>
            </a:p>
            <a:p>
              <a:pPr algn="ctr">
                <a:lnSpc>
                  <a:spcPts val="2859"/>
                </a:lnSpc>
              </a:pPr>
              <a:endParaRPr dirty="0"/>
            </a:p>
            <a:p>
              <a:pPr algn="ctr">
                <a:lnSpc>
                  <a:spcPts val="2859"/>
                </a:lnSpc>
              </a:pPr>
              <a:r>
                <a:rPr lang="en-US" sz="2199" b="1" dirty="0">
                  <a:solidFill>
                    <a:srgbClr val="000000"/>
                  </a:solidFill>
                  <a:latin typeface="Open Sauce Bold"/>
                  <a:ea typeface="Open Sauce Bold"/>
                  <a:cs typeface="Open Sauce Bold"/>
                  <a:sym typeface="Open Sauce Bold"/>
                </a:rPr>
                <a:t>Realized By:</a:t>
              </a:r>
              <a:r>
                <a:rPr lang="en-US" sz="2199" dirty="0">
                  <a:solidFill>
                    <a:srgbClr val="000000"/>
                  </a:solidFill>
                  <a:latin typeface="Open Sauce"/>
                  <a:ea typeface="Open Sauce"/>
                  <a:cs typeface="Open Sauce"/>
                  <a:sym typeface="Open Sauce"/>
                </a:rPr>
                <a:t> </a:t>
              </a:r>
              <a:r>
                <a:rPr lang="en-US" sz="2199" dirty="0" err="1">
                  <a:solidFill>
                    <a:srgbClr val="000000"/>
                  </a:solidFill>
                  <a:latin typeface="Open Sauce"/>
                  <a:ea typeface="Open Sauce"/>
                  <a:cs typeface="Open Sauce"/>
                  <a:sym typeface="Open Sauce"/>
                </a:rPr>
                <a:t>Jebali</a:t>
              </a:r>
              <a:r>
                <a:rPr lang="en-US" sz="2199" dirty="0">
                  <a:solidFill>
                    <a:srgbClr val="000000"/>
                  </a:solidFill>
                  <a:latin typeface="Open Sauce"/>
                  <a:ea typeface="Open Sauce"/>
                  <a:cs typeface="Open Sauce"/>
                  <a:sym typeface="Open Sauce"/>
                </a:rPr>
                <a:t> Wafa </a:t>
              </a:r>
            </a:p>
          </p:txBody>
        </p:sp>
      </p:grpSp>
      <p:sp>
        <p:nvSpPr>
          <p:cNvPr id="8" name="TextBox 8"/>
          <p:cNvSpPr txBox="1"/>
          <p:nvPr/>
        </p:nvSpPr>
        <p:spPr>
          <a:xfrm>
            <a:off x="4236347" y="3380477"/>
            <a:ext cx="9815307" cy="2610029"/>
          </a:xfrm>
          <a:prstGeom prst="rect">
            <a:avLst/>
          </a:prstGeom>
        </p:spPr>
        <p:txBody>
          <a:bodyPr lIns="0" tIns="0" rIns="0" bIns="0" rtlCol="0" anchor="t">
            <a:spAutoFit/>
          </a:bodyPr>
          <a:lstStyle/>
          <a:p>
            <a:pPr algn="ctr">
              <a:lnSpc>
                <a:spcPts val="6900"/>
              </a:lnSpc>
            </a:pPr>
            <a:r>
              <a:rPr lang="en-US" sz="5000" b="1" spc="490">
                <a:solidFill>
                  <a:srgbClr val="231F20"/>
                </a:solidFill>
                <a:latin typeface="Oswald Bold"/>
                <a:ea typeface="Oswald Bold"/>
                <a:cs typeface="Oswald Bold"/>
                <a:sym typeface="Oswald Bold"/>
              </a:rPr>
              <a:t>MUSIC GENERATION USING LSTM &amp; GAN</a:t>
            </a:r>
          </a:p>
          <a:p>
            <a:pPr algn="ctr">
              <a:lnSpc>
                <a:spcPts val="6900"/>
              </a:lnSpc>
            </a:pPr>
            <a:r>
              <a:rPr lang="en-US" sz="5000" b="1" spc="490">
                <a:solidFill>
                  <a:srgbClr val="5E17EB"/>
                </a:solidFill>
                <a:latin typeface="Oswald Bold"/>
                <a:ea typeface="Oswald Bold"/>
                <a:cs typeface="Oswald Bold"/>
                <a:sym typeface="Oswald Bold"/>
              </a:rPr>
              <a:t>FINISHING THE UNFINISHED</a:t>
            </a:r>
            <a:r>
              <a:rPr lang="en-US" sz="5000" b="1" spc="490">
                <a:solidFill>
                  <a:srgbClr val="231F20"/>
                </a:solidFill>
                <a:latin typeface="Oswald Bold"/>
                <a:ea typeface="Oswald Bold"/>
                <a:cs typeface="Oswald Bold"/>
                <a:sym typeface="Oswald Bold"/>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1571874" y="2345991"/>
            <a:ext cx="6356958" cy="6356958"/>
          </a:xfrm>
          <a:custGeom>
            <a:avLst/>
            <a:gdLst/>
            <a:ahLst/>
            <a:cxnLst/>
            <a:rect l="l" t="t" r="r" b="b"/>
            <a:pathLst>
              <a:path w="6356958" h="6356958">
                <a:moveTo>
                  <a:pt x="0" y="0"/>
                </a:moveTo>
                <a:lnTo>
                  <a:pt x="6356958" y="0"/>
                </a:lnTo>
                <a:lnTo>
                  <a:pt x="6356958" y="6356958"/>
                </a:lnTo>
                <a:lnTo>
                  <a:pt x="0" y="6356958"/>
                </a:lnTo>
                <a:lnTo>
                  <a:pt x="0" y="0"/>
                </a:lnTo>
                <a:close/>
              </a:path>
            </a:pathLst>
          </a:custGeom>
          <a:blipFill>
            <a:blip r:embed="rId5"/>
            <a:stretch>
              <a:fillRect/>
            </a:stretch>
          </a:blipFill>
        </p:spPr>
      </p:sp>
      <p:sp>
        <p:nvSpPr>
          <p:cNvPr id="5" name="TextBox 5"/>
          <p:cNvSpPr txBox="1"/>
          <p:nvPr/>
        </p:nvSpPr>
        <p:spPr>
          <a:xfrm>
            <a:off x="1028700" y="1095375"/>
            <a:ext cx="11944649" cy="695266"/>
          </a:xfrm>
          <a:prstGeom prst="rect">
            <a:avLst/>
          </a:prstGeom>
        </p:spPr>
        <p:txBody>
          <a:bodyPr lIns="0" tIns="0" rIns="0" bIns="0" rtlCol="0" anchor="t">
            <a:spAutoFit/>
          </a:bodyPr>
          <a:lstStyle/>
          <a:p>
            <a:pPr marL="0" lvl="0" indent="0" algn="l">
              <a:lnSpc>
                <a:spcPts val="5250"/>
              </a:lnSpc>
            </a:pPr>
            <a:r>
              <a:rPr lang="en-US" sz="5000" b="1" spc="490">
                <a:solidFill>
                  <a:srgbClr val="231F20"/>
                </a:solidFill>
                <a:latin typeface="Oswald Bold"/>
                <a:ea typeface="Oswald Bold"/>
                <a:cs typeface="Oswald Bold"/>
                <a:sym typeface="Oswald Bold"/>
              </a:rPr>
              <a:t>CONCLUSION</a:t>
            </a:r>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231F20"/>
                </a:solidFill>
                <a:latin typeface="Canva Sans"/>
                <a:ea typeface="Canva Sans"/>
                <a:cs typeface="Canva Sans"/>
                <a:sym typeface="Canva Sans"/>
              </a:rPr>
              <a:t>13</a:t>
            </a:r>
          </a:p>
        </p:txBody>
      </p:sp>
      <p:sp>
        <p:nvSpPr>
          <p:cNvPr id="7" name="TextBox 7"/>
          <p:cNvSpPr txBox="1"/>
          <p:nvPr/>
        </p:nvSpPr>
        <p:spPr>
          <a:xfrm>
            <a:off x="1028700" y="2469045"/>
            <a:ext cx="10330694" cy="5450404"/>
          </a:xfrm>
          <a:prstGeom prst="rect">
            <a:avLst/>
          </a:prstGeom>
        </p:spPr>
        <p:txBody>
          <a:bodyPr lIns="0" tIns="0" rIns="0" bIns="0" rtlCol="0" anchor="t">
            <a:spAutoFit/>
          </a:bodyPr>
          <a:lstStyle/>
          <a:p>
            <a:pPr algn="l">
              <a:lnSpc>
                <a:spcPts val="3079"/>
              </a:lnSpc>
              <a:spcBef>
                <a:spcPct val="0"/>
              </a:spcBef>
            </a:pPr>
            <a:r>
              <a:rPr lang="en-US" sz="2199" b="1">
                <a:solidFill>
                  <a:srgbClr val="231F20"/>
                </a:solidFill>
                <a:latin typeface="Canva Sans Bold"/>
                <a:ea typeface="Canva Sans Bold"/>
                <a:cs typeface="Canva Sans Bold"/>
                <a:sym typeface="Canva Sans Bold"/>
              </a:rPr>
              <a:t>Despite the unsatisfactory results obtained from the GAN in this project, it remains a powerful and creative model, uniquely capable of generating novel and diverse musical compositions. Unlike the LSTM, which excels in temporal consistency and sequential prediction, the GAN's ability to innovate and explore beyond predefined structures makes it a valuable tool for artistic and imaginative endeavors.</a:t>
            </a:r>
          </a:p>
          <a:p>
            <a:pPr algn="l">
              <a:lnSpc>
                <a:spcPts val="3079"/>
              </a:lnSpc>
              <a:spcBef>
                <a:spcPct val="0"/>
              </a:spcBef>
            </a:pPr>
            <a:endParaRPr lang="en-US" sz="2199" b="1">
              <a:solidFill>
                <a:srgbClr val="231F20"/>
              </a:solidFill>
              <a:latin typeface="Canva Sans Bold"/>
              <a:ea typeface="Canva Sans Bold"/>
              <a:cs typeface="Canva Sans Bold"/>
              <a:sym typeface="Canva Sans Bold"/>
            </a:endParaRPr>
          </a:p>
          <a:p>
            <a:pPr algn="l">
              <a:lnSpc>
                <a:spcPts val="3079"/>
              </a:lnSpc>
              <a:spcBef>
                <a:spcPct val="0"/>
              </a:spcBef>
            </a:pPr>
            <a:r>
              <a:rPr lang="en-US" sz="2199" b="1">
                <a:solidFill>
                  <a:srgbClr val="231F20"/>
                </a:solidFill>
                <a:latin typeface="Canva Sans Bold"/>
                <a:ea typeface="Canva Sans Bold"/>
                <a:cs typeface="Canva Sans Bold"/>
                <a:sym typeface="Canva Sans Bold"/>
              </a:rPr>
              <a:t>However, in this context, the LSTM model offers a meaningful opportunity to honor the legendary Franz Schubert. By leveraging the sequential nature of LSTMs, we can predict what Schubert might have composed next if he had lived to complete his beautiful Symphony No. 8. This approach not only celebrates his genius but also provides a heartfelt attempt to imagine how his unfinished masterpiece could have evolved, connecting us to his timeless artistry through the lens of modern technology.</a:t>
            </a:r>
          </a:p>
        </p:txBody>
      </p:sp>
      <p:sp>
        <p:nvSpPr>
          <p:cNvPr id="8" name="TextBox 8"/>
          <p:cNvSpPr txBox="1"/>
          <p:nvPr/>
        </p:nvSpPr>
        <p:spPr>
          <a:xfrm>
            <a:off x="11966391" y="8754745"/>
            <a:ext cx="5567925" cy="503555"/>
          </a:xfrm>
          <a:prstGeom prst="rect">
            <a:avLst/>
          </a:prstGeom>
        </p:spPr>
        <p:txBody>
          <a:bodyPr lIns="0" tIns="0" rIns="0" bIns="0" rtlCol="0" anchor="t">
            <a:spAutoFit/>
          </a:bodyPr>
          <a:lstStyle/>
          <a:p>
            <a:pPr algn="ctr">
              <a:lnSpc>
                <a:spcPts val="2080"/>
              </a:lnSpc>
              <a:spcBef>
                <a:spcPct val="0"/>
              </a:spcBef>
            </a:pPr>
            <a:r>
              <a:rPr lang="en-US" sz="1600">
                <a:solidFill>
                  <a:srgbClr val="231F20"/>
                </a:solidFill>
                <a:latin typeface="Open Sauce"/>
                <a:ea typeface="Open Sauce"/>
                <a:cs typeface="Open Sauce"/>
                <a:sym typeface="Open Sauce"/>
              </a:rPr>
              <a:t>By DALL-E using the our Prompt : generate image of scubert's face, half human and half robot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10580377">
            <a:off x="-10286825" y="-577294"/>
            <a:ext cx="24036383" cy="24664199"/>
          </a:xfrm>
          <a:custGeom>
            <a:avLst/>
            <a:gdLst/>
            <a:ahLst/>
            <a:cxnLst/>
            <a:rect l="l" t="t" r="r" b="b"/>
            <a:pathLst>
              <a:path w="24036383" h="24664199">
                <a:moveTo>
                  <a:pt x="0" y="0"/>
                </a:moveTo>
                <a:lnTo>
                  <a:pt x="24036383" y="0"/>
                </a:lnTo>
                <a:lnTo>
                  <a:pt x="24036383" y="24664199"/>
                </a:lnTo>
                <a:lnTo>
                  <a:pt x="0" y="24664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717556" y="3434796"/>
            <a:ext cx="9927311" cy="5339605"/>
          </a:xfrm>
          <a:custGeom>
            <a:avLst/>
            <a:gdLst/>
            <a:ahLst/>
            <a:cxnLst/>
            <a:rect l="l" t="t" r="r" b="b"/>
            <a:pathLst>
              <a:path w="9927311" h="5339605">
                <a:moveTo>
                  <a:pt x="0" y="0"/>
                </a:moveTo>
                <a:lnTo>
                  <a:pt x="9927311" y="0"/>
                </a:lnTo>
                <a:lnTo>
                  <a:pt x="9927311" y="5339605"/>
                </a:lnTo>
                <a:lnTo>
                  <a:pt x="0" y="5339605"/>
                </a:lnTo>
                <a:lnTo>
                  <a:pt x="0" y="0"/>
                </a:lnTo>
                <a:close/>
              </a:path>
            </a:pathLst>
          </a:custGeom>
          <a:blipFill>
            <a:blip r:embed="rId4"/>
            <a:stretch>
              <a:fillRect r="-68"/>
            </a:stretch>
          </a:blipFill>
        </p:spPr>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14</a:t>
            </a:r>
          </a:p>
        </p:txBody>
      </p:sp>
      <p:sp>
        <p:nvSpPr>
          <p:cNvPr id="5" name="TextBox 5"/>
          <p:cNvSpPr txBox="1"/>
          <p:nvPr/>
        </p:nvSpPr>
        <p:spPr>
          <a:xfrm>
            <a:off x="4514422" y="1974955"/>
            <a:ext cx="8333578" cy="565726"/>
          </a:xfrm>
          <a:prstGeom prst="rect">
            <a:avLst/>
          </a:prstGeom>
        </p:spPr>
        <p:txBody>
          <a:bodyPr lIns="0" tIns="0" rIns="0" bIns="0" rtlCol="0" anchor="t">
            <a:spAutoFit/>
          </a:bodyPr>
          <a:lstStyle/>
          <a:p>
            <a:pPr marL="0" lvl="0" indent="0" algn="l">
              <a:lnSpc>
                <a:spcPts val="4410"/>
              </a:lnSpc>
              <a:spcBef>
                <a:spcPct val="0"/>
              </a:spcBef>
            </a:pPr>
            <a:r>
              <a:rPr lang="en-US" sz="4200" b="1" u="none" strike="noStrike" spc="411">
                <a:solidFill>
                  <a:srgbClr val="5E17EB"/>
                </a:solidFill>
                <a:latin typeface="Oswald Bold"/>
                <a:ea typeface="Oswald Bold"/>
                <a:cs typeface="Oswald Bold"/>
                <a:sym typeface="Oswald Bold"/>
              </a:rPr>
              <a:t>THANK'S FOR YOUR ATTENTION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3810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231F20"/>
                </a:solidFill>
                <a:latin typeface="Canva Sans"/>
                <a:ea typeface="Canva Sans"/>
                <a:cs typeface="Canva Sans"/>
                <a:sym typeface="Canva Sans"/>
              </a:rPr>
              <a:t>2</a:t>
            </a:r>
          </a:p>
        </p:txBody>
      </p:sp>
      <p:sp>
        <p:nvSpPr>
          <p:cNvPr id="6" name="TextBox 6"/>
          <p:cNvSpPr txBox="1"/>
          <p:nvPr/>
        </p:nvSpPr>
        <p:spPr>
          <a:xfrm>
            <a:off x="3582073" y="4187118"/>
            <a:ext cx="10885111" cy="789305"/>
          </a:xfrm>
          <a:prstGeom prst="rect">
            <a:avLst/>
          </a:prstGeom>
        </p:spPr>
        <p:txBody>
          <a:bodyPr lIns="0" tIns="0" rIns="0" bIns="0" rtlCol="0" anchor="t">
            <a:spAutoFit/>
          </a:bodyPr>
          <a:lstStyle/>
          <a:p>
            <a:pPr algn="ctr" rtl="1">
              <a:lnSpc>
                <a:spcPts val="3219"/>
              </a:lnSpc>
              <a:spcBef>
                <a:spcPct val="0"/>
              </a:spcBef>
            </a:pPr>
            <a:r>
              <a:rPr lang="ar-EG" sz="2299" b="1">
                <a:solidFill>
                  <a:srgbClr val="231F20"/>
                </a:solidFill>
                <a:latin typeface="XB Yas Bold"/>
                <a:ea typeface="XB Yas Bold"/>
                <a:cs typeface="XB Yas Bold"/>
                <a:sym typeface="XB Yas Bold"/>
                <a:rtl/>
              </a:rPr>
              <a:t>تكريمًا لروح الفنان العظيم شوبيرت، يهدف هذا المشروع إلى إحياء السيمفونية غير المكتملة التي تركها وراءه،</a:t>
            </a:r>
          </a:p>
          <a:p>
            <a:pPr algn="ctr" rtl="1">
              <a:lnSpc>
                <a:spcPts val="3219"/>
              </a:lnSpc>
              <a:spcBef>
                <a:spcPct val="0"/>
              </a:spcBef>
            </a:pPr>
            <a:r>
              <a:rPr lang="ar-EG" sz="2299" b="1">
                <a:solidFill>
                  <a:srgbClr val="231F20"/>
                </a:solidFill>
                <a:latin typeface="XB Yas Bold"/>
                <a:ea typeface="XB Yas Bold"/>
                <a:cs typeface="XB Yas Bold"/>
                <a:sym typeface="XB Yas Bold"/>
                <a:rtl/>
              </a:rPr>
              <a:t> واستكمال ألحانه العذبة التي توقفت عند حدود الزمن، لنروي بصدى النغم حكاية فنان لم تكتمل كلماته</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5435529" y="1057270"/>
            <a:ext cx="7416941" cy="1683727"/>
          </a:xfrm>
          <a:prstGeom prst="rect">
            <a:avLst/>
          </a:prstGeom>
        </p:spPr>
        <p:txBody>
          <a:bodyPr lIns="0" tIns="0" rIns="0" bIns="0" rtlCol="0" anchor="t">
            <a:spAutoFit/>
          </a:bodyPr>
          <a:lstStyle/>
          <a:p>
            <a:pPr algn="ctr">
              <a:lnSpc>
                <a:spcPts val="13774"/>
              </a:lnSpc>
            </a:pPr>
            <a:r>
              <a:rPr lang="en-US" sz="9981" b="1" spc="978">
                <a:solidFill>
                  <a:srgbClr val="231F20"/>
                </a:solidFill>
                <a:latin typeface="Oswald Bold"/>
                <a:ea typeface="Oswald Bold"/>
                <a:cs typeface="Oswald Bold"/>
                <a:sym typeface="Oswald Bold"/>
              </a:rPr>
              <a:t>CONTENT</a:t>
            </a:r>
          </a:p>
        </p:txBody>
      </p:sp>
      <p:sp>
        <p:nvSpPr>
          <p:cNvPr id="5" name="TextBox 5"/>
          <p:cNvSpPr txBox="1"/>
          <p:nvPr/>
        </p:nvSpPr>
        <p:spPr>
          <a:xfrm>
            <a:off x="6625056" y="4722233"/>
            <a:ext cx="7937979" cy="418489"/>
          </a:xfrm>
          <a:prstGeom prst="rect">
            <a:avLst/>
          </a:prstGeom>
        </p:spPr>
        <p:txBody>
          <a:bodyPr lIns="0" tIns="0" rIns="0" bIns="0" rtlCol="0" anchor="t">
            <a:spAutoFit/>
          </a:bodyPr>
          <a:lstStyle/>
          <a:p>
            <a:pPr algn="l">
              <a:lnSpc>
                <a:spcPts val="3483"/>
              </a:lnSpc>
            </a:pPr>
            <a:r>
              <a:rPr lang="en-US" sz="2524" spc="247">
                <a:solidFill>
                  <a:srgbClr val="231F20"/>
                </a:solidFill>
                <a:latin typeface="DM Sans"/>
                <a:ea typeface="DM Sans"/>
                <a:cs typeface="DM Sans"/>
                <a:sym typeface="DM Sans"/>
              </a:rPr>
              <a:t>REAL SEED DATA</a:t>
            </a:r>
          </a:p>
        </p:txBody>
      </p:sp>
      <p:sp>
        <p:nvSpPr>
          <p:cNvPr id="6" name="TextBox 6"/>
          <p:cNvSpPr txBox="1"/>
          <p:nvPr/>
        </p:nvSpPr>
        <p:spPr>
          <a:xfrm>
            <a:off x="6625056" y="5712222"/>
            <a:ext cx="8582529" cy="418489"/>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ea typeface="DM Sans"/>
                <a:cs typeface="DM Sans"/>
                <a:sym typeface="DM Sans"/>
              </a:rPr>
              <a:t>LSTM MODEL</a:t>
            </a:r>
          </a:p>
        </p:txBody>
      </p:sp>
      <p:sp>
        <p:nvSpPr>
          <p:cNvPr id="7" name="TextBox 7"/>
          <p:cNvSpPr txBox="1"/>
          <p:nvPr/>
        </p:nvSpPr>
        <p:spPr>
          <a:xfrm>
            <a:off x="6644657" y="6702211"/>
            <a:ext cx="6076629" cy="418489"/>
          </a:xfrm>
          <a:prstGeom prst="rect">
            <a:avLst/>
          </a:prstGeom>
        </p:spPr>
        <p:txBody>
          <a:bodyPr lIns="0" tIns="0" rIns="0" bIns="0" rtlCol="0" anchor="t">
            <a:spAutoFit/>
          </a:bodyPr>
          <a:lstStyle/>
          <a:p>
            <a:pPr algn="l">
              <a:lnSpc>
                <a:spcPts val="3483"/>
              </a:lnSpc>
              <a:spcBef>
                <a:spcPct val="0"/>
              </a:spcBef>
            </a:pPr>
            <a:r>
              <a:rPr lang="en-US" sz="2524" spc="247">
                <a:solidFill>
                  <a:srgbClr val="231F20"/>
                </a:solidFill>
                <a:latin typeface="DM Sans"/>
                <a:ea typeface="DM Sans"/>
                <a:cs typeface="DM Sans"/>
                <a:sym typeface="DM Sans"/>
              </a:rPr>
              <a:t>GAN MODEL</a:t>
            </a:r>
          </a:p>
        </p:txBody>
      </p:sp>
      <p:sp>
        <p:nvSpPr>
          <p:cNvPr id="8" name="TextBox 8"/>
          <p:cNvSpPr txBox="1"/>
          <p:nvPr/>
        </p:nvSpPr>
        <p:spPr>
          <a:xfrm>
            <a:off x="6644657" y="7692199"/>
            <a:ext cx="8477652" cy="418489"/>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ea typeface="DM Sans"/>
                <a:cs typeface="DM Sans"/>
                <a:sym typeface="DM Sans"/>
              </a:rPr>
              <a:t>GAN VS LSTM</a:t>
            </a: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4</a:t>
            </a:r>
          </a:p>
        </p:txBody>
      </p:sp>
      <p:sp>
        <p:nvSpPr>
          <p:cNvPr id="10" name="TextBox 10"/>
          <p:cNvSpPr txBox="1"/>
          <p:nvPr/>
        </p:nvSpPr>
        <p:spPr>
          <a:xfrm>
            <a:off x="6625056" y="3732244"/>
            <a:ext cx="5790503" cy="418489"/>
          </a:xfrm>
          <a:prstGeom prst="rect">
            <a:avLst/>
          </a:prstGeom>
        </p:spPr>
        <p:txBody>
          <a:bodyPr lIns="0" tIns="0" rIns="0" bIns="0" rtlCol="0" anchor="t">
            <a:spAutoFit/>
          </a:bodyPr>
          <a:lstStyle/>
          <a:p>
            <a:pPr algn="l">
              <a:lnSpc>
                <a:spcPts val="3483"/>
              </a:lnSpc>
            </a:pPr>
            <a:r>
              <a:rPr lang="en-US" sz="2524" spc="247">
                <a:solidFill>
                  <a:srgbClr val="231F20"/>
                </a:solidFill>
                <a:latin typeface="DM Sans"/>
                <a:ea typeface="DM Sans"/>
                <a:cs typeface="DM Sans"/>
                <a:sym typeface="DM Sans"/>
              </a:rPr>
              <a:t>PROJECT OVERVIEW</a:t>
            </a:r>
          </a:p>
        </p:txBody>
      </p:sp>
      <p:grpSp>
        <p:nvGrpSpPr>
          <p:cNvPr id="11" name="Group 11"/>
          <p:cNvGrpSpPr/>
          <p:nvPr/>
        </p:nvGrpSpPr>
        <p:grpSpPr>
          <a:xfrm>
            <a:off x="4980992" y="3350597"/>
            <a:ext cx="1400485" cy="6149400"/>
            <a:chOff x="0" y="0"/>
            <a:chExt cx="1867314" cy="8199199"/>
          </a:xfrm>
        </p:grpSpPr>
        <p:grpSp>
          <p:nvGrpSpPr>
            <p:cNvPr id="12" name="Group 12"/>
            <p:cNvGrpSpPr/>
            <p:nvPr/>
          </p:nvGrpSpPr>
          <p:grpSpPr>
            <a:xfrm>
              <a:off x="0" y="0"/>
              <a:ext cx="1867314" cy="8199199"/>
              <a:chOff x="0" y="0"/>
              <a:chExt cx="368852" cy="1619595"/>
            </a:xfrm>
          </p:grpSpPr>
          <p:sp>
            <p:nvSpPr>
              <p:cNvPr id="13" name="Freeform 13"/>
              <p:cNvSpPr/>
              <p:nvPr/>
            </p:nvSpPr>
            <p:spPr>
              <a:xfrm>
                <a:off x="0" y="0"/>
                <a:ext cx="368852" cy="1619595"/>
              </a:xfrm>
              <a:custGeom>
                <a:avLst/>
                <a:gdLst/>
                <a:ahLst/>
                <a:cxnLst/>
                <a:rect l="l" t="t" r="r" b="b"/>
                <a:pathLst>
                  <a:path w="368852" h="1619595">
                    <a:moveTo>
                      <a:pt x="0" y="0"/>
                    </a:moveTo>
                    <a:lnTo>
                      <a:pt x="368852" y="0"/>
                    </a:lnTo>
                    <a:lnTo>
                      <a:pt x="368852" y="1619595"/>
                    </a:lnTo>
                    <a:lnTo>
                      <a:pt x="0" y="1619595"/>
                    </a:lnTo>
                    <a:close/>
                  </a:path>
                </a:pathLst>
              </a:custGeom>
              <a:solidFill>
                <a:srgbClr val="CCCCCC"/>
              </a:solidFill>
            </p:spPr>
          </p:sp>
          <p:sp>
            <p:nvSpPr>
              <p:cNvPr id="14" name="TextBox 14"/>
              <p:cNvSpPr txBox="1"/>
              <p:nvPr/>
            </p:nvSpPr>
            <p:spPr>
              <a:xfrm>
                <a:off x="0" y="-19050"/>
                <a:ext cx="368852" cy="1638645"/>
              </a:xfrm>
              <a:prstGeom prst="rect">
                <a:avLst/>
              </a:prstGeom>
            </p:spPr>
            <p:txBody>
              <a:bodyPr lIns="50800" tIns="50800" rIns="50800" bIns="50800" rtlCol="0" anchor="ctr"/>
              <a:lstStyle/>
              <a:p>
                <a:pPr algn="ctr">
                  <a:lnSpc>
                    <a:spcPts val="2859"/>
                  </a:lnSpc>
                </a:pPr>
                <a:endParaRPr/>
              </a:p>
            </p:txBody>
          </p:sp>
        </p:grpSp>
        <p:sp>
          <p:nvSpPr>
            <p:cNvPr id="15" name="TextBox 15"/>
            <p:cNvSpPr txBox="1"/>
            <p:nvPr/>
          </p:nvSpPr>
          <p:spPr>
            <a:xfrm>
              <a:off x="308844" y="352733"/>
              <a:ext cx="1249625" cy="8731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01</a:t>
              </a:r>
            </a:p>
          </p:txBody>
        </p:sp>
        <p:sp>
          <p:nvSpPr>
            <p:cNvPr id="16" name="TextBox 16"/>
            <p:cNvSpPr txBox="1"/>
            <p:nvPr/>
          </p:nvSpPr>
          <p:spPr>
            <a:xfrm>
              <a:off x="282710" y="1666517"/>
              <a:ext cx="1249625" cy="8731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02</a:t>
              </a:r>
            </a:p>
          </p:txBody>
        </p:sp>
        <p:sp>
          <p:nvSpPr>
            <p:cNvPr id="17" name="TextBox 17"/>
            <p:cNvSpPr txBox="1"/>
            <p:nvPr/>
          </p:nvSpPr>
          <p:spPr>
            <a:xfrm>
              <a:off x="282710" y="2974617"/>
              <a:ext cx="1249625" cy="8731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03</a:t>
              </a:r>
            </a:p>
          </p:txBody>
        </p:sp>
        <p:sp>
          <p:nvSpPr>
            <p:cNvPr id="18" name="TextBox 18"/>
            <p:cNvSpPr txBox="1"/>
            <p:nvPr/>
          </p:nvSpPr>
          <p:spPr>
            <a:xfrm>
              <a:off x="308844" y="4282717"/>
              <a:ext cx="1249625" cy="8731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04</a:t>
              </a:r>
            </a:p>
          </p:txBody>
        </p:sp>
        <p:sp>
          <p:nvSpPr>
            <p:cNvPr id="19" name="TextBox 19"/>
            <p:cNvSpPr txBox="1"/>
            <p:nvPr/>
          </p:nvSpPr>
          <p:spPr>
            <a:xfrm>
              <a:off x="282710" y="5590817"/>
              <a:ext cx="1249625" cy="8731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05</a:t>
              </a:r>
            </a:p>
          </p:txBody>
        </p:sp>
        <p:sp>
          <p:nvSpPr>
            <p:cNvPr id="20" name="TextBox 20"/>
            <p:cNvSpPr txBox="1"/>
            <p:nvPr/>
          </p:nvSpPr>
          <p:spPr>
            <a:xfrm>
              <a:off x="308844" y="6898917"/>
              <a:ext cx="1249625" cy="8731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06</a:t>
              </a:r>
            </a:p>
          </p:txBody>
        </p:sp>
      </p:grpSp>
      <p:sp>
        <p:nvSpPr>
          <p:cNvPr id="21" name="TextBox 21"/>
          <p:cNvSpPr txBox="1"/>
          <p:nvPr/>
        </p:nvSpPr>
        <p:spPr>
          <a:xfrm>
            <a:off x="6644657" y="8682188"/>
            <a:ext cx="7168621" cy="418489"/>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ea typeface="DM Sans"/>
                <a:cs typeface="DM Sans"/>
                <a:sym typeface="DM Sans"/>
              </a:rPr>
              <a:t>CONCLUSION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08409" y="7612880"/>
            <a:ext cx="11139974" cy="890073"/>
          </a:xfrm>
          <a:custGeom>
            <a:avLst/>
            <a:gdLst/>
            <a:ahLst/>
            <a:cxnLst/>
            <a:rect l="l" t="t" r="r" b="b"/>
            <a:pathLst>
              <a:path w="11139974" h="890073">
                <a:moveTo>
                  <a:pt x="0" y="0"/>
                </a:moveTo>
                <a:lnTo>
                  <a:pt x="11139974" y="0"/>
                </a:lnTo>
                <a:lnTo>
                  <a:pt x="11139974" y="890074"/>
                </a:lnTo>
                <a:lnTo>
                  <a:pt x="0" y="890074"/>
                </a:lnTo>
                <a:lnTo>
                  <a:pt x="0" y="0"/>
                </a:lnTo>
                <a:close/>
              </a:path>
            </a:pathLst>
          </a:custGeom>
          <a:blipFill>
            <a:blip r:embed="rId3"/>
            <a:stretch>
              <a:fillRect t="-130915" b="-16271"/>
            </a:stretch>
          </a:blipFill>
        </p:spPr>
      </p:sp>
      <p:sp>
        <p:nvSpPr>
          <p:cNvPr id="7" name="Freeform 7"/>
          <p:cNvSpPr/>
          <p:nvPr/>
        </p:nvSpPr>
        <p:spPr>
          <a:xfrm>
            <a:off x="706525" y="8343650"/>
            <a:ext cx="11139974" cy="1179733"/>
          </a:xfrm>
          <a:custGeom>
            <a:avLst/>
            <a:gdLst/>
            <a:ahLst/>
            <a:cxnLst/>
            <a:rect l="l" t="t" r="r" b="b"/>
            <a:pathLst>
              <a:path w="11139974" h="1179733">
                <a:moveTo>
                  <a:pt x="0" y="0"/>
                </a:moveTo>
                <a:lnTo>
                  <a:pt x="11139975" y="0"/>
                </a:lnTo>
                <a:lnTo>
                  <a:pt x="11139975" y="1179733"/>
                </a:lnTo>
                <a:lnTo>
                  <a:pt x="0" y="1179733"/>
                </a:lnTo>
                <a:lnTo>
                  <a:pt x="0" y="0"/>
                </a:lnTo>
                <a:close/>
              </a:path>
            </a:pathLst>
          </a:custGeom>
          <a:blipFill>
            <a:blip r:embed="rId3"/>
            <a:stretch>
              <a:fillRect t="-86495"/>
            </a:stretch>
          </a:blipFill>
        </p:spPr>
      </p:sp>
      <p:sp>
        <p:nvSpPr>
          <p:cNvPr id="8" name="Freeform 8"/>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680243" y="5269469"/>
            <a:ext cx="10480213" cy="1616944"/>
          </a:xfrm>
          <a:custGeom>
            <a:avLst/>
            <a:gdLst/>
            <a:ahLst/>
            <a:cxnLst/>
            <a:rect l="l" t="t" r="r" b="b"/>
            <a:pathLst>
              <a:path w="10480213" h="1616944">
                <a:moveTo>
                  <a:pt x="0" y="0"/>
                </a:moveTo>
                <a:lnTo>
                  <a:pt x="10480213" y="0"/>
                </a:lnTo>
                <a:lnTo>
                  <a:pt x="10480213" y="1616944"/>
                </a:lnTo>
                <a:lnTo>
                  <a:pt x="0" y="1616944"/>
                </a:lnTo>
                <a:lnTo>
                  <a:pt x="0" y="0"/>
                </a:lnTo>
                <a:close/>
              </a:path>
            </a:pathLst>
          </a:custGeom>
          <a:blipFill>
            <a:blip r:embed="rId3"/>
            <a:stretch>
              <a:fillRect l="-22844" t="-86495" r="-22844"/>
            </a:stretch>
          </a:blipFill>
        </p:spPr>
      </p:sp>
      <p:sp>
        <p:nvSpPr>
          <p:cNvPr id="10" name="Freeform 10"/>
          <p:cNvSpPr/>
          <p:nvPr/>
        </p:nvSpPr>
        <p:spPr>
          <a:xfrm>
            <a:off x="9144000" y="2813277"/>
            <a:ext cx="8783144" cy="5559579"/>
          </a:xfrm>
          <a:custGeom>
            <a:avLst/>
            <a:gdLst/>
            <a:ahLst/>
            <a:cxnLst/>
            <a:rect l="l" t="t" r="r" b="b"/>
            <a:pathLst>
              <a:path w="8783144" h="5559579">
                <a:moveTo>
                  <a:pt x="0" y="0"/>
                </a:moveTo>
                <a:lnTo>
                  <a:pt x="8783144" y="0"/>
                </a:lnTo>
                <a:lnTo>
                  <a:pt x="8783144" y="5559579"/>
                </a:lnTo>
                <a:lnTo>
                  <a:pt x="0" y="5559579"/>
                </a:lnTo>
                <a:lnTo>
                  <a:pt x="0" y="0"/>
                </a:lnTo>
                <a:close/>
              </a:path>
            </a:pathLst>
          </a:custGeom>
          <a:blipFill>
            <a:blip r:embed="rId6"/>
            <a:stretch>
              <a:fillRect r="-17764"/>
            </a:stretch>
          </a:blipFill>
        </p:spPr>
      </p:sp>
      <p:grpSp>
        <p:nvGrpSpPr>
          <p:cNvPr id="11" name="Group 11"/>
          <p:cNvGrpSpPr/>
          <p:nvPr/>
        </p:nvGrpSpPr>
        <p:grpSpPr>
          <a:xfrm>
            <a:off x="680243" y="3026744"/>
            <a:ext cx="12008065" cy="3051197"/>
            <a:chOff x="0" y="0"/>
            <a:chExt cx="4281548" cy="1087923"/>
          </a:xfrm>
        </p:grpSpPr>
        <p:sp>
          <p:nvSpPr>
            <p:cNvPr id="12" name="Freeform 12"/>
            <p:cNvSpPr/>
            <p:nvPr/>
          </p:nvSpPr>
          <p:spPr>
            <a:xfrm>
              <a:off x="0" y="0"/>
              <a:ext cx="4281548" cy="1087923"/>
            </a:xfrm>
            <a:custGeom>
              <a:avLst/>
              <a:gdLst/>
              <a:ahLst/>
              <a:cxnLst/>
              <a:rect l="l" t="t" r="r" b="b"/>
              <a:pathLst>
                <a:path w="4281548" h="1087923">
                  <a:moveTo>
                    <a:pt x="0" y="0"/>
                  </a:moveTo>
                  <a:lnTo>
                    <a:pt x="4281548" y="0"/>
                  </a:lnTo>
                  <a:lnTo>
                    <a:pt x="4281548" y="1087923"/>
                  </a:lnTo>
                  <a:lnTo>
                    <a:pt x="0" y="1087923"/>
                  </a:lnTo>
                  <a:close/>
                </a:path>
              </a:pathLst>
            </a:custGeom>
            <a:solidFill>
              <a:srgbClr val="EFEFEF"/>
            </a:solidFill>
          </p:spPr>
        </p:sp>
        <p:sp>
          <p:nvSpPr>
            <p:cNvPr id="13" name="TextBox 13"/>
            <p:cNvSpPr txBox="1"/>
            <p:nvPr/>
          </p:nvSpPr>
          <p:spPr>
            <a:xfrm>
              <a:off x="0" y="-19050"/>
              <a:ext cx="4281548" cy="1106973"/>
            </a:xfrm>
            <a:prstGeom prst="rect">
              <a:avLst/>
            </a:prstGeom>
          </p:spPr>
          <p:txBody>
            <a:bodyPr lIns="50800" tIns="50800" rIns="50800" bIns="50800" rtlCol="0" anchor="ctr"/>
            <a:lstStyle/>
            <a:p>
              <a:pPr algn="ctr">
                <a:lnSpc>
                  <a:spcPts val="2859"/>
                </a:lnSpc>
              </a:pPr>
              <a:endParaRPr/>
            </a:p>
          </p:txBody>
        </p:sp>
      </p:grpSp>
      <p:sp>
        <p:nvSpPr>
          <p:cNvPr id="14" name="Freeform 14"/>
          <p:cNvSpPr/>
          <p:nvPr/>
        </p:nvSpPr>
        <p:spPr>
          <a:xfrm>
            <a:off x="860928" y="2639341"/>
            <a:ext cx="763537" cy="774807"/>
          </a:xfrm>
          <a:custGeom>
            <a:avLst/>
            <a:gdLst/>
            <a:ahLst/>
            <a:cxnLst/>
            <a:rect l="l" t="t" r="r" b="b"/>
            <a:pathLst>
              <a:path w="763537" h="774807">
                <a:moveTo>
                  <a:pt x="0" y="0"/>
                </a:moveTo>
                <a:lnTo>
                  <a:pt x="763537" y="0"/>
                </a:lnTo>
                <a:lnTo>
                  <a:pt x="763537" y="774806"/>
                </a:lnTo>
                <a:lnTo>
                  <a:pt x="0" y="77480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5" name="Group 15"/>
          <p:cNvGrpSpPr/>
          <p:nvPr/>
        </p:nvGrpSpPr>
        <p:grpSpPr>
          <a:xfrm>
            <a:off x="706525" y="6707343"/>
            <a:ext cx="11981783" cy="2124619"/>
            <a:chOff x="0" y="0"/>
            <a:chExt cx="4019158" cy="712680"/>
          </a:xfrm>
        </p:grpSpPr>
        <p:sp>
          <p:nvSpPr>
            <p:cNvPr id="16" name="Freeform 16"/>
            <p:cNvSpPr/>
            <p:nvPr/>
          </p:nvSpPr>
          <p:spPr>
            <a:xfrm>
              <a:off x="0" y="0"/>
              <a:ext cx="4019158" cy="712680"/>
            </a:xfrm>
            <a:custGeom>
              <a:avLst/>
              <a:gdLst/>
              <a:ahLst/>
              <a:cxnLst/>
              <a:rect l="l" t="t" r="r" b="b"/>
              <a:pathLst>
                <a:path w="4019158" h="712680">
                  <a:moveTo>
                    <a:pt x="0" y="0"/>
                  </a:moveTo>
                  <a:lnTo>
                    <a:pt x="4019158" y="0"/>
                  </a:lnTo>
                  <a:lnTo>
                    <a:pt x="4019158" y="712680"/>
                  </a:lnTo>
                  <a:lnTo>
                    <a:pt x="0" y="712680"/>
                  </a:lnTo>
                  <a:close/>
                </a:path>
              </a:pathLst>
            </a:custGeom>
            <a:solidFill>
              <a:srgbClr val="EFEFEF"/>
            </a:solidFill>
          </p:spPr>
        </p:sp>
        <p:sp>
          <p:nvSpPr>
            <p:cNvPr id="17" name="TextBox 17"/>
            <p:cNvSpPr txBox="1"/>
            <p:nvPr/>
          </p:nvSpPr>
          <p:spPr>
            <a:xfrm>
              <a:off x="0" y="-19050"/>
              <a:ext cx="4019158" cy="731730"/>
            </a:xfrm>
            <a:prstGeom prst="rect">
              <a:avLst/>
            </a:prstGeom>
          </p:spPr>
          <p:txBody>
            <a:bodyPr lIns="50800" tIns="50800" rIns="50800" bIns="50800" rtlCol="0" anchor="ctr"/>
            <a:lstStyle/>
            <a:p>
              <a:pPr algn="ctr">
                <a:lnSpc>
                  <a:spcPts val="2859"/>
                </a:lnSpc>
              </a:pPr>
              <a:endParaRPr/>
            </a:p>
          </p:txBody>
        </p:sp>
      </p:grpSp>
      <p:sp>
        <p:nvSpPr>
          <p:cNvPr id="18" name="Freeform 18"/>
          <p:cNvSpPr/>
          <p:nvPr/>
        </p:nvSpPr>
        <p:spPr>
          <a:xfrm>
            <a:off x="931011" y="6528273"/>
            <a:ext cx="754797" cy="715506"/>
          </a:xfrm>
          <a:custGeom>
            <a:avLst/>
            <a:gdLst/>
            <a:ahLst/>
            <a:cxnLst/>
            <a:rect l="l" t="t" r="r" b="b"/>
            <a:pathLst>
              <a:path w="754797" h="715506">
                <a:moveTo>
                  <a:pt x="0" y="0"/>
                </a:moveTo>
                <a:lnTo>
                  <a:pt x="754796" y="0"/>
                </a:lnTo>
                <a:lnTo>
                  <a:pt x="754796" y="715506"/>
                </a:lnTo>
                <a:lnTo>
                  <a:pt x="0" y="71550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9" name="TextBox 19"/>
          <p:cNvSpPr txBox="1"/>
          <p:nvPr/>
        </p:nvSpPr>
        <p:spPr>
          <a:xfrm>
            <a:off x="1808636" y="6908044"/>
            <a:ext cx="10762576" cy="1604503"/>
          </a:xfrm>
          <a:prstGeom prst="rect">
            <a:avLst/>
          </a:prstGeom>
        </p:spPr>
        <p:txBody>
          <a:bodyPr lIns="0" tIns="0" rIns="0" bIns="0" rtlCol="0" anchor="t">
            <a:spAutoFit/>
          </a:bodyPr>
          <a:lstStyle/>
          <a:p>
            <a:pPr algn="l">
              <a:lnSpc>
                <a:spcPts val="2597"/>
              </a:lnSpc>
              <a:spcBef>
                <a:spcPct val="0"/>
              </a:spcBef>
            </a:pPr>
            <a:r>
              <a:rPr lang="en-US" sz="1882" b="1">
                <a:solidFill>
                  <a:srgbClr val="231F20"/>
                </a:solidFill>
                <a:latin typeface="DM Sans Bold"/>
                <a:ea typeface="DM Sans Bold"/>
                <a:cs typeface="DM Sans Bold"/>
                <a:sym typeface="DM Sans Bold"/>
              </a:rPr>
              <a:t>Training Data:</a:t>
            </a:r>
            <a:r>
              <a:rPr lang="en-US" sz="1882" b="1" u="none" strike="noStrike">
                <a:solidFill>
                  <a:srgbClr val="231F20"/>
                </a:solidFill>
                <a:latin typeface="DM Sans Bold"/>
                <a:ea typeface="DM Sans Bold"/>
                <a:cs typeface="DM Sans Bold"/>
                <a:sym typeface="DM Sans Bold"/>
              </a:rPr>
              <a:t> </a:t>
            </a:r>
          </a:p>
          <a:p>
            <a:pPr marL="406338" lvl="1" indent="-203169" algn="l">
              <a:lnSpc>
                <a:spcPts val="2597"/>
              </a:lnSpc>
              <a:spcBef>
                <a:spcPct val="0"/>
              </a:spcBef>
              <a:buFont typeface="Arial"/>
              <a:buChar char="•"/>
            </a:pPr>
            <a:r>
              <a:rPr lang="en-US" sz="1882" u="none" strike="noStrike">
                <a:solidFill>
                  <a:srgbClr val="231F20"/>
                </a:solidFill>
                <a:latin typeface="DM Sans"/>
                <a:ea typeface="DM Sans"/>
                <a:cs typeface="DM Sans"/>
                <a:sym typeface="DM Sans"/>
              </a:rPr>
              <a:t>29 MIDI files of Schubert’s symphonies from the Classical Music MIDI Dataset.</a:t>
            </a:r>
          </a:p>
          <a:p>
            <a:pPr algn="l">
              <a:lnSpc>
                <a:spcPts val="2597"/>
              </a:lnSpc>
              <a:spcBef>
                <a:spcPct val="0"/>
              </a:spcBef>
            </a:pPr>
            <a:r>
              <a:rPr lang="en-US" sz="1882" b="1" u="none" strike="noStrike">
                <a:solidFill>
                  <a:srgbClr val="231F20"/>
                </a:solidFill>
                <a:latin typeface="DM Sans Bold"/>
                <a:ea typeface="DM Sans Bold"/>
                <a:cs typeface="DM Sans Bold"/>
                <a:sym typeface="DM Sans Bold"/>
              </a:rPr>
              <a:t>Seed File: </a:t>
            </a:r>
          </a:p>
          <a:p>
            <a:pPr marL="406338" lvl="1" indent="-203169" algn="l">
              <a:lnSpc>
                <a:spcPts val="2597"/>
              </a:lnSpc>
              <a:spcBef>
                <a:spcPct val="0"/>
              </a:spcBef>
              <a:buFont typeface="Arial"/>
              <a:buChar char="•"/>
            </a:pPr>
            <a:r>
              <a:rPr lang="en-US" sz="1882" u="none" strike="noStrike">
                <a:solidFill>
                  <a:srgbClr val="231F20"/>
                </a:solidFill>
                <a:latin typeface="DM Sans"/>
                <a:ea typeface="DM Sans"/>
                <a:cs typeface="DM Sans"/>
                <a:sym typeface="DM Sans"/>
              </a:rPr>
              <a:t>Schubert’s "Unfinished Symphony" (Symphony No. 8), which will act as the prompt for generating the missing movements.</a:t>
            </a:r>
          </a:p>
        </p:txBody>
      </p:sp>
      <p:sp>
        <p:nvSpPr>
          <p:cNvPr id="20" name="TextBox 20"/>
          <p:cNvSpPr txBox="1"/>
          <p:nvPr/>
        </p:nvSpPr>
        <p:spPr>
          <a:xfrm>
            <a:off x="1412904" y="3287620"/>
            <a:ext cx="11275404" cy="2575875"/>
          </a:xfrm>
          <a:prstGeom prst="rect">
            <a:avLst/>
          </a:prstGeom>
        </p:spPr>
        <p:txBody>
          <a:bodyPr lIns="0" tIns="0" rIns="0" bIns="0" rtlCol="0" anchor="t">
            <a:spAutoFit/>
          </a:bodyPr>
          <a:lstStyle/>
          <a:p>
            <a:pPr marL="406338" lvl="1" indent="-203169" algn="l">
              <a:lnSpc>
                <a:spcPts val="2597"/>
              </a:lnSpc>
              <a:buFont typeface="Arial"/>
              <a:buChar char="•"/>
            </a:pPr>
            <a:r>
              <a:rPr lang="en-US" sz="1882">
                <a:solidFill>
                  <a:srgbClr val="231F20"/>
                </a:solidFill>
                <a:latin typeface="DM Sans"/>
                <a:ea typeface="DM Sans"/>
                <a:cs typeface="DM Sans"/>
                <a:sym typeface="DM Sans"/>
              </a:rPr>
              <a:t>The goal of this project is to complete Schubert’s "Unfinished Symphony," a masterpiece left incomplete after the composer wrote only two movements, possibly due to illness or shifting focus to other works. By using an LSTM model and a GAN framework trained on his other symphonies, we aim to generate the missing movements based on the seed provided by the unfinished work. The LSTM model captures sequential dependencies in musical structures, while the GAN leverages adversarial learning to enhance the creativity and realism of the generated music. Leveraging these machine learning approaches, we strive to recreate music that stylistically aligns with Schubert's compositions and honors his legacy.</a:t>
            </a:r>
          </a:p>
        </p:txBody>
      </p:sp>
      <p:sp>
        <p:nvSpPr>
          <p:cNvPr id="21" name="TextBox 21"/>
          <p:cNvSpPr txBox="1"/>
          <p:nvPr/>
        </p:nvSpPr>
        <p:spPr>
          <a:xfrm>
            <a:off x="1028700" y="933450"/>
            <a:ext cx="7416941" cy="857310"/>
          </a:xfrm>
          <a:prstGeom prst="rect">
            <a:avLst/>
          </a:prstGeom>
        </p:spPr>
        <p:txBody>
          <a:bodyPr lIns="0" tIns="0" rIns="0" bIns="0" rtlCol="0" anchor="t">
            <a:spAutoFit/>
          </a:bodyPr>
          <a:lstStyle/>
          <a:p>
            <a:pPr algn="l">
              <a:lnSpc>
                <a:spcPts val="6900"/>
              </a:lnSpc>
            </a:pPr>
            <a:r>
              <a:rPr lang="en-US" sz="5000" b="1" spc="490">
                <a:solidFill>
                  <a:srgbClr val="231F20"/>
                </a:solidFill>
                <a:latin typeface="Oswald Bold"/>
                <a:ea typeface="Oswald Bold"/>
                <a:cs typeface="Oswald Bold"/>
                <a:sym typeface="Oswald Bold"/>
              </a:rPr>
              <a:t>PROJECT OVERVIEW</a:t>
            </a:r>
          </a:p>
        </p:txBody>
      </p:sp>
      <p:sp>
        <p:nvSpPr>
          <p:cNvPr id="22" name="TextBox 2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231F20"/>
                </a:solidFill>
                <a:latin typeface="Canva Sans"/>
                <a:ea typeface="Canva Sans"/>
                <a:cs typeface="Canva Sans"/>
                <a:sym typeface="Canva Sans"/>
              </a:rPr>
              <a:t>5</a:t>
            </a:r>
          </a:p>
        </p:txBody>
      </p:sp>
      <p:sp>
        <p:nvSpPr>
          <p:cNvPr id="23" name="TextBox 23"/>
          <p:cNvSpPr txBox="1"/>
          <p:nvPr/>
        </p:nvSpPr>
        <p:spPr>
          <a:xfrm>
            <a:off x="1685807" y="2790524"/>
            <a:ext cx="1813322" cy="405765"/>
          </a:xfrm>
          <a:prstGeom prst="rect">
            <a:avLst/>
          </a:prstGeom>
        </p:spPr>
        <p:txBody>
          <a:bodyPr lIns="0" tIns="0" rIns="0" bIns="0" rtlCol="0" anchor="t">
            <a:spAutoFit/>
          </a:bodyPr>
          <a:lstStyle/>
          <a:p>
            <a:pPr algn="ctr">
              <a:lnSpc>
                <a:spcPts val="3359"/>
              </a:lnSpc>
              <a:spcBef>
                <a:spcPct val="0"/>
              </a:spcBef>
            </a:pPr>
            <a:r>
              <a:rPr lang="en-US" sz="2400" b="1">
                <a:solidFill>
                  <a:srgbClr val="231F20"/>
                </a:solidFill>
                <a:latin typeface="DM Sans Bold"/>
                <a:ea typeface="DM Sans Bold"/>
                <a:cs typeface="DM Sans Bold"/>
                <a:sym typeface="DM Sans Bold"/>
              </a:rPr>
              <a:t>Project Goal</a:t>
            </a:r>
          </a:p>
        </p:txBody>
      </p:sp>
      <p:sp>
        <p:nvSpPr>
          <p:cNvPr id="24" name="TextBox 24"/>
          <p:cNvSpPr txBox="1"/>
          <p:nvPr/>
        </p:nvSpPr>
        <p:spPr>
          <a:xfrm>
            <a:off x="1741961" y="6480648"/>
            <a:ext cx="1189434" cy="405765"/>
          </a:xfrm>
          <a:prstGeom prst="rect">
            <a:avLst/>
          </a:prstGeom>
        </p:spPr>
        <p:txBody>
          <a:bodyPr lIns="0" tIns="0" rIns="0" bIns="0" rtlCol="0" anchor="t">
            <a:spAutoFit/>
          </a:bodyPr>
          <a:lstStyle/>
          <a:p>
            <a:pPr algn="ctr">
              <a:lnSpc>
                <a:spcPts val="3359"/>
              </a:lnSpc>
              <a:spcBef>
                <a:spcPct val="0"/>
              </a:spcBef>
            </a:pPr>
            <a:r>
              <a:rPr lang="en-US" sz="2400" b="1">
                <a:solidFill>
                  <a:srgbClr val="231F20"/>
                </a:solidFill>
                <a:latin typeface="DM Sans Bold"/>
                <a:ea typeface="DM Sans Bold"/>
                <a:cs typeface="DM Sans Bold"/>
                <a:sym typeface="DM Sans Bold"/>
              </a:rPr>
              <a:t>DataSet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4"/>
            <a:stretch>
              <a:fillRect t="-38888" b="-38888"/>
            </a:stretch>
          </a:blipFill>
        </p:spPr>
      </p:sp>
      <p:sp>
        <p:nvSpPr>
          <p:cNvPr id="3" name="Freeform 3"/>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7891945" y="6488477"/>
            <a:ext cx="3641247" cy="2588596"/>
          </a:xfrm>
          <a:custGeom>
            <a:avLst/>
            <a:gdLst/>
            <a:ahLst/>
            <a:cxnLst/>
            <a:rect l="l" t="t" r="r" b="b"/>
            <a:pathLst>
              <a:path w="3641247" h="2588596">
                <a:moveTo>
                  <a:pt x="0" y="0"/>
                </a:moveTo>
                <a:lnTo>
                  <a:pt x="3641247" y="0"/>
                </a:lnTo>
                <a:lnTo>
                  <a:pt x="3641247" y="2588596"/>
                </a:lnTo>
                <a:lnTo>
                  <a:pt x="0" y="25885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8193400" y="1330265"/>
            <a:ext cx="8065008" cy="8229600"/>
          </a:xfrm>
          <a:custGeom>
            <a:avLst/>
            <a:gdLst/>
            <a:ahLst/>
            <a:cxnLst/>
            <a:rect l="l" t="t" r="r" b="b"/>
            <a:pathLst>
              <a:path w="8065008" h="8229600">
                <a:moveTo>
                  <a:pt x="0" y="0"/>
                </a:moveTo>
                <a:lnTo>
                  <a:pt x="8065008" y="0"/>
                </a:lnTo>
                <a:lnTo>
                  <a:pt x="8065008" y="8229600"/>
                </a:lnTo>
                <a:lnTo>
                  <a:pt x="0" y="8229600"/>
                </a:lnTo>
                <a:lnTo>
                  <a:pt x="0" y="0"/>
                </a:lnTo>
                <a:close/>
              </a:path>
            </a:pathLst>
          </a:custGeom>
          <a:blipFill>
            <a:blip r:embed="rId9"/>
            <a:stretch>
              <a:fillRect/>
            </a:stretch>
          </a:blipFill>
        </p:spPr>
      </p:sp>
      <p:sp>
        <p:nvSpPr>
          <p:cNvPr id="7" name="Freeform 7"/>
          <p:cNvSpPr/>
          <p:nvPr/>
        </p:nvSpPr>
        <p:spPr>
          <a:xfrm>
            <a:off x="476835" y="2330361"/>
            <a:ext cx="932917" cy="808874"/>
          </a:xfrm>
          <a:custGeom>
            <a:avLst/>
            <a:gdLst/>
            <a:ahLst/>
            <a:cxnLst/>
            <a:rect l="l" t="t" r="r" b="b"/>
            <a:pathLst>
              <a:path w="1192621" h="1192621">
                <a:moveTo>
                  <a:pt x="0" y="0"/>
                </a:moveTo>
                <a:lnTo>
                  <a:pt x="1192621" y="0"/>
                </a:lnTo>
                <a:lnTo>
                  <a:pt x="1192621" y="1192620"/>
                </a:lnTo>
                <a:lnTo>
                  <a:pt x="0" y="119262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231F20"/>
                </a:solidFill>
                <a:latin typeface="Canva Sans"/>
                <a:ea typeface="Canva Sans"/>
                <a:cs typeface="Canva Sans"/>
                <a:sym typeface="Canva Sans"/>
              </a:rPr>
              <a:t>6</a:t>
            </a:r>
          </a:p>
        </p:txBody>
      </p:sp>
      <p:sp>
        <p:nvSpPr>
          <p:cNvPr id="9" name="TextBox 9"/>
          <p:cNvSpPr txBox="1"/>
          <p:nvPr/>
        </p:nvSpPr>
        <p:spPr>
          <a:xfrm>
            <a:off x="1121258" y="1095375"/>
            <a:ext cx="15845166" cy="679673"/>
          </a:xfrm>
          <a:prstGeom prst="rect">
            <a:avLst/>
          </a:prstGeom>
        </p:spPr>
        <p:txBody>
          <a:bodyPr wrap="square" lIns="0" tIns="0" rIns="0" bIns="0" rtlCol="0" anchor="t">
            <a:spAutoFit/>
          </a:bodyPr>
          <a:lstStyle/>
          <a:p>
            <a:pPr marL="0" lvl="0" indent="0" algn="l">
              <a:lnSpc>
                <a:spcPts val="5250"/>
              </a:lnSpc>
            </a:pPr>
            <a:r>
              <a:rPr lang="en-US" sz="5000" b="1" spc="490" dirty="0">
                <a:solidFill>
                  <a:srgbClr val="231F20"/>
                </a:solidFill>
                <a:latin typeface="Oswald Bold"/>
                <a:ea typeface="Oswald Bold"/>
                <a:cs typeface="Oswald Bold"/>
                <a:sym typeface="Oswald Bold"/>
              </a:rPr>
              <a:t>REAL SEED DATA: The Unfinished Symphony No8</a:t>
            </a:r>
          </a:p>
        </p:txBody>
      </p:sp>
      <p:sp>
        <p:nvSpPr>
          <p:cNvPr id="10" name="TextBox 10"/>
          <p:cNvSpPr txBox="1"/>
          <p:nvPr/>
        </p:nvSpPr>
        <p:spPr>
          <a:xfrm>
            <a:off x="1542517" y="2294316"/>
            <a:ext cx="6534683" cy="1771575"/>
          </a:xfrm>
          <a:prstGeom prst="rect">
            <a:avLst/>
          </a:prstGeom>
        </p:spPr>
        <p:txBody>
          <a:bodyPr wrap="square" lIns="0" tIns="0" rIns="0" bIns="0" rtlCol="0" anchor="t">
            <a:spAutoFit/>
          </a:bodyPr>
          <a:lstStyle/>
          <a:p>
            <a:pPr algn="l">
              <a:lnSpc>
                <a:spcPts val="2760"/>
              </a:lnSpc>
            </a:pPr>
            <a:r>
              <a:rPr lang="en-US" b="1" spc="196" dirty="0">
                <a:solidFill>
                  <a:srgbClr val="ED1C24"/>
                </a:solidFill>
                <a:latin typeface="DM Sans Bold"/>
                <a:ea typeface="DM Sans Bold"/>
                <a:cs typeface="DM Sans Bold"/>
                <a:sym typeface="DM Sans Bold"/>
              </a:rPr>
              <a:t>Listen to the </a:t>
            </a:r>
            <a:r>
              <a:rPr lang="en-US" b="1" u="sng" spc="196" dirty="0">
                <a:solidFill>
                  <a:srgbClr val="ED1C24"/>
                </a:solidFill>
                <a:latin typeface="DM Sans Bold"/>
                <a:ea typeface="DM Sans Bold"/>
                <a:cs typeface="DM Sans Bold"/>
                <a:sym typeface="DM Sans Bold"/>
              </a:rPr>
              <a:t>end </a:t>
            </a:r>
            <a:r>
              <a:rPr lang="en-US" b="1" spc="196" dirty="0">
                <a:solidFill>
                  <a:srgbClr val="ED1C24"/>
                </a:solidFill>
                <a:latin typeface="DM Sans Bold"/>
                <a:ea typeface="DM Sans Bold"/>
                <a:cs typeface="DM Sans Bold"/>
                <a:sym typeface="DM Sans Bold"/>
              </a:rPr>
              <a:t>of the seed symphony and the </a:t>
            </a:r>
            <a:r>
              <a:rPr lang="en-US" b="1" u="sng" spc="196" dirty="0">
                <a:solidFill>
                  <a:srgbClr val="ED1C24"/>
                </a:solidFill>
                <a:latin typeface="DM Sans Bold"/>
                <a:ea typeface="DM Sans Bold"/>
                <a:cs typeface="DM Sans Bold"/>
                <a:sym typeface="DM Sans Bold"/>
              </a:rPr>
              <a:t>beginning </a:t>
            </a:r>
            <a:r>
              <a:rPr lang="en-US" b="1" spc="196" dirty="0">
                <a:solidFill>
                  <a:srgbClr val="ED1C24"/>
                </a:solidFill>
                <a:latin typeface="DM Sans Bold"/>
                <a:ea typeface="DM Sans Bold"/>
                <a:cs typeface="DM Sans Bold"/>
                <a:sym typeface="DM Sans Bold"/>
              </a:rPr>
              <a:t>of the generated symphonies to see how the models tried to smoothly connect and continue the music.</a:t>
            </a:r>
          </a:p>
          <a:p>
            <a:pPr algn="l">
              <a:lnSpc>
                <a:spcPts val="2760"/>
              </a:lnSpc>
            </a:pPr>
            <a:endParaRPr lang="en-US" b="1" spc="196" dirty="0">
              <a:solidFill>
                <a:srgbClr val="ED1C24"/>
              </a:solidFill>
              <a:latin typeface="DM Sans Bold"/>
              <a:ea typeface="DM Sans Bold"/>
              <a:cs typeface="DM Sans Bold"/>
              <a:sym typeface="DM Sans Bold"/>
            </a:endParaRPr>
          </a:p>
        </p:txBody>
      </p:sp>
      <p:pic>
        <p:nvPicPr>
          <p:cNvPr id="11" name="Unfinished_mvmt1">
            <a:hlinkClick r:id="" action="ppaction://media"/>
            <a:extLst>
              <a:ext uri="{FF2B5EF4-FFF2-40B4-BE49-F238E27FC236}">
                <a16:creationId xmlns:a16="http://schemas.microsoft.com/office/drawing/2014/main" id="{C5AB3D55-78D6-485A-AD0A-148DA6DD1596}"/>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3932951" y="4455303"/>
            <a:ext cx="487362" cy="487362"/>
          </a:xfrm>
          <a:prstGeom prst="rect">
            <a:avLst/>
          </a:prstGeom>
        </p:spPr>
      </p:pic>
      <p:sp>
        <p:nvSpPr>
          <p:cNvPr id="12" name="TextBox 10">
            <a:extLst>
              <a:ext uri="{FF2B5EF4-FFF2-40B4-BE49-F238E27FC236}">
                <a16:creationId xmlns:a16="http://schemas.microsoft.com/office/drawing/2014/main" id="{73137A45-D62D-4806-BBFC-8856519A4BF9}"/>
              </a:ext>
            </a:extLst>
          </p:cNvPr>
          <p:cNvSpPr txBox="1"/>
          <p:nvPr/>
        </p:nvSpPr>
        <p:spPr>
          <a:xfrm>
            <a:off x="1389988" y="5816233"/>
            <a:ext cx="6534683" cy="2847639"/>
          </a:xfrm>
          <a:prstGeom prst="rect">
            <a:avLst/>
          </a:prstGeom>
        </p:spPr>
        <p:txBody>
          <a:bodyPr wrap="square" lIns="0" tIns="0" rIns="0" bIns="0" rtlCol="0" anchor="t">
            <a:spAutoFit/>
          </a:bodyPr>
          <a:lstStyle/>
          <a:p>
            <a:pPr marL="0" algn="l" rtl="0" eaLnBrk="1" latinLnBrk="0" hangingPunct="1">
              <a:lnSpc>
                <a:spcPts val="2760"/>
              </a:lnSpc>
              <a:spcBef>
                <a:spcPts val="0"/>
              </a:spcBef>
              <a:spcAft>
                <a:spcPts val="0"/>
              </a:spcAft>
            </a:pPr>
            <a:r>
              <a:rPr lang="en-US" sz="1800" b="1" kern="1200" spc="196" dirty="0">
                <a:effectLst/>
                <a:latin typeface="DM Sans Bold" panose="020B0604020202020204" charset="0"/>
                <a:ea typeface="DM Sans Bold" panose="020B0604020202020204" charset="0"/>
                <a:cs typeface="DM Sans Bold" panose="020B0604020202020204" charset="0"/>
              </a:rPr>
              <a:t>The </a:t>
            </a:r>
            <a:r>
              <a:rPr lang="en-US" sz="1800" b="1" kern="1200" spc="196" dirty="0" err="1">
                <a:effectLst/>
                <a:latin typeface="DM Sans Bold" panose="020B0604020202020204" charset="0"/>
                <a:ea typeface="DM Sans Bold" panose="020B0604020202020204" charset="0"/>
                <a:cs typeface="DM Sans Bold" panose="020B0604020202020204" charset="0"/>
              </a:rPr>
              <a:t>musics</a:t>
            </a:r>
            <a:r>
              <a:rPr lang="en-US" sz="1800" b="1" kern="1200" spc="196" dirty="0">
                <a:effectLst/>
                <a:latin typeface="DM Sans Bold" panose="020B0604020202020204" charset="0"/>
                <a:ea typeface="DM Sans Bold" panose="020B0604020202020204" charset="0"/>
                <a:cs typeface="DM Sans Bold" panose="020B0604020202020204" charset="0"/>
              </a:rPr>
              <a:t> are in ‘mid’ format which is not the original format it is a data format we use to manipulate songs.</a:t>
            </a:r>
          </a:p>
          <a:p>
            <a:pPr marL="0" algn="l" rtl="0" eaLnBrk="1" latinLnBrk="0" hangingPunct="1">
              <a:lnSpc>
                <a:spcPts val="2760"/>
              </a:lnSpc>
              <a:spcBef>
                <a:spcPts val="0"/>
              </a:spcBef>
              <a:spcAft>
                <a:spcPts val="0"/>
              </a:spcAft>
            </a:pPr>
            <a:endParaRPr lang="fr-FR" dirty="0">
              <a:effectLst/>
            </a:endParaRPr>
          </a:p>
          <a:p>
            <a:pPr marL="0" algn="l" rtl="0" eaLnBrk="1" latinLnBrk="0" hangingPunct="1">
              <a:lnSpc>
                <a:spcPts val="2760"/>
              </a:lnSpc>
              <a:spcBef>
                <a:spcPts val="0"/>
              </a:spcBef>
              <a:spcAft>
                <a:spcPts val="0"/>
              </a:spcAft>
            </a:pPr>
            <a:r>
              <a:rPr lang="en-US" sz="1800" b="1" kern="1200" spc="196" dirty="0">
                <a:effectLst/>
                <a:latin typeface="DM Sans Bold" panose="020B0604020202020204" charset="0"/>
                <a:ea typeface="DM Sans Bold" panose="020B0604020202020204" charset="0"/>
                <a:cs typeface="DM Sans Bold" panose="020B0604020202020204" charset="0"/>
              </a:rPr>
              <a:t>So in order to listen to the original symphony we recommend this link :</a:t>
            </a:r>
            <a:endParaRPr lang="fr-FR" dirty="0">
              <a:effectLst/>
            </a:endParaRPr>
          </a:p>
          <a:p>
            <a:pPr marL="0" algn="l" rtl="0" eaLnBrk="1" latinLnBrk="0" hangingPunct="1">
              <a:lnSpc>
                <a:spcPts val="2760"/>
              </a:lnSpc>
              <a:spcBef>
                <a:spcPts val="0"/>
              </a:spcBef>
              <a:spcAft>
                <a:spcPts val="0"/>
              </a:spcAft>
            </a:pPr>
            <a:r>
              <a:rPr lang="en-US" sz="1800" b="1" kern="1200" spc="196" dirty="0">
                <a:effectLst/>
                <a:latin typeface="DM Sans Bold" panose="020B0604020202020204" charset="0"/>
                <a:ea typeface="DM Sans Bold" panose="020B0604020202020204" charset="0"/>
                <a:cs typeface="DM Sans Bold" panose="020B0604020202020204" charset="0"/>
              </a:rPr>
              <a:t>https://www.youtube.com/watch?v=pIytox5x960&amp;ab_channel=Pianifico</a:t>
            </a:r>
            <a:endParaRPr lang="fr-FR" dirty="0">
              <a:effectLst/>
            </a:endParaRPr>
          </a:p>
        </p:txBody>
      </p:sp>
      <p:sp>
        <p:nvSpPr>
          <p:cNvPr id="15" name="TextBox 10">
            <a:extLst>
              <a:ext uri="{FF2B5EF4-FFF2-40B4-BE49-F238E27FC236}">
                <a16:creationId xmlns:a16="http://schemas.microsoft.com/office/drawing/2014/main" id="{D73B1F18-1143-4046-98AD-44135B955AAD}"/>
              </a:ext>
            </a:extLst>
          </p:cNvPr>
          <p:cNvSpPr txBox="1"/>
          <p:nvPr/>
        </p:nvSpPr>
        <p:spPr>
          <a:xfrm>
            <a:off x="5656504" y="4495799"/>
            <a:ext cx="1652531" cy="335285"/>
          </a:xfrm>
          <a:prstGeom prst="rect">
            <a:avLst/>
          </a:prstGeom>
        </p:spPr>
        <p:txBody>
          <a:bodyPr wrap="square" lIns="0" tIns="0" rIns="0" bIns="0" rtlCol="0" anchor="t">
            <a:spAutoFit/>
          </a:bodyPr>
          <a:lstStyle/>
          <a:p>
            <a:pPr algn="l">
              <a:lnSpc>
                <a:spcPts val="2760"/>
              </a:lnSpc>
            </a:pPr>
            <a:r>
              <a:rPr lang="en-US" b="1" spc="196" dirty="0">
                <a:latin typeface="DM Sans Bold"/>
                <a:ea typeface="DM Sans Bold"/>
                <a:cs typeface="DM Sans Bold"/>
                <a:sym typeface="DM Sans Bold"/>
              </a:rPr>
              <a:t>Click here</a:t>
            </a:r>
          </a:p>
        </p:txBody>
      </p:sp>
      <p:cxnSp>
        <p:nvCxnSpPr>
          <p:cNvPr id="17" name="Straight Arrow Connector 16">
            <a:extLst>
              <a:ext uri="{FF2B5EF4-FFF2-40B4-BE49-F238E27FC236}">
                <a16:creationId xmlns:a16="http://schemas.microsoft.com/office/drawing/2014/main" id="{B7FAD080-A380-4A6A-8EFE-1FC0B2C9BACA}"/>
              </a:ext>
            </a:extLst>
          </p:cNvPr>
          <p:cNvCxnSpPr/>
          <p:nvPr/>
        </p:nvCxnSpPr>
        <p:spPr>
          <a:xfrm flipH="1">
            <a:off x="4646200" y="4709812"/>
            <a:ext cx="8753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30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7891945" y="6488477"/>
            <a:ext cx="3641247" cy="2588596"/>
          </a:xfrm>
          <a:custGeom>
            <a:avLst/>
            <a:gdLst/>
            <a:ahLst/>
            <a:cxnLst/>
            <a:rect l="l" t="t" r="r" b="b"/>
            <a:pathLst>
              <a:path w="3641247" h="2588596">
                <a:moveTo>
                  <a:pt x="0" y="0"/>
                </a:moveTo>
                <a:lnTo>
                  <a:pt x="3641247" y="0"/>
                </a:lnTo>
                <a:lnTo>
                  <a:pt x="3641247" y="2588596"/>
                </a:lnTo>
                <a:lnTo>
                  <a:pt x="0" y="25885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8193400" y="1330265"/>
            <a:ext cx="8065008" cy="8229600"/>
          </a:xfrm>
          <a:custGeom>
            <a:avLst/>
            <a:gdLst/>
            <a:ahLst/>
            <a:cxnLst/>
            <a:rect l="l" t="t" r="r" b="b"/>
            <a:pathLst>
              <a:path w="8065008" h="8229600">
                <a:moveTo>
                  <a:pt x="0" y="0"/>
                </a:moveTo>
                <a:lnTo>
                  <a:pt x="8065008" y="0"/>
                </a:lnTo>
                <a:lnTo>
                  <a:pt x="8065008" y="8229600"/>
                </a:lnTo>
                <a:lnTo>
                  <a:pt x="0" y="8229600"/>
                </a:lnTo>
                <a:lnTo>
                  <a:pt x="0" y="0"/>
                </a:lnTo>
                <a:close/>
              </a:path>
            </a:pathLst>
          </a:custGeom>
          <a:blipFill>
            <a:blip r:embed="rId8"/>
            <a:stretch>
              <a:fillRect/>
            </a:stretch>
          </a:blipFill>
        </p:spPr>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231F20"/>
                </a:solidFill>
                <a:latin typeface="Canva Sans"/>
                <a:ea typeface="Canva Sans"/>
                <a:cs typeface="Canva Sans"/>
                <a:sym typeface="Canva Sans"/>
              </a:rPr>
              <a:t>8</a:t>
            </a:r>
          </a:p>
        </p:txBody>
      </p:sp>
      <p:sp>
        <p:nvSpPr>
          <p:cNvPr id="8" name="TextBox 8"/>
          <p:cNvSpPr txBox="1"/>
          <p:nvPr/>
        </p:nvSpPr>
        <p:spPr>
          <a:xfrm>
            <a:off x="1121258" y="1095375"/>
            <a:ext cx="11944649" cy="695266"/>
          </a:xfrm>
          <a:prstGeom prst="rect">
            <a:avLst/>
          </a:prstGeom>
        </p:spPr>
        <p:txBody>
          <a:bodyPr lIns="0" tIns="0" rIns="0" bIns="0" rtlCol="0" anchor="t">
            <a:spAutoFit/>
          </a:bodyPr>
          <a:lstStyle/>
          <a:p>
            <a:pPr marL="0" lvl="0" indent="0" algn="l">
              <a:lnSpc>
                <a:spcPts val="5250"/>
              </a:lnSpc>
            </a:pPr>
            <a:r>
              <a:rPr lang="en-US" sz="5000" b="1" spc="490">
                <a:solidFill>
                  <a:srgbClr val="231F20"/>
                </a:solidFill>
                <a:latin typeface="Oswald Bold"/>
                <a:ea typeface="Oswald Bold"/>
                <a:cs typeface="Oswald Bold"/>
                <a:sym typeface="Oswald Bold"/>
              </a:rPr>
              <a:t>LSTM MODEL RESULT</a:t>
            </a:r>
          </a:p>
        </p:txBody>
      </p:sp>
      <p:pic>
        <p:nvPicPr>
          <p:cNvPr id="9" name="generated_LSTM">
            <a:hlinkClick r:id="" action="ppaction://media"/>
            <a:extLst>
              <a:ext uri="{FF2B5EF4-FFF2-40B4-BE49-F238E27FC236}">
                <a16:creationId xmlns:a16="http://schemas.microsoft.com/office/drawing/2014/main" id="{E7C09CAC-AB30-4F03-88B5-DD0A968AB62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4292600" y="4729163"/>
            <a:ext cx="487363" cy="487362"/>
          </a:xfrm>
          <a:prstGeom prst="rect">
            <a:avLst/>
          </a:prstGeom>
        </p:spPr>
      </p:pic>
      <p:sp>
        <p:nvSpPr>
          <p:cNvPr id="11" name="Rectangle 10">
            <a:extLst>
              <a:ext uri="{FF2B5EF4-FFF2-40B4-BE49-F238E27FC236}">
                <a16:creationId xmlns:a16="http://schemas.microsoft.com/office/drawing/2014/main" id="{D06BD9A4-AE43-4377-976A-9894ADEFB0BC}"/>
              </a:ext>
            </a:extLst>
          </p:cNvPr>
          <p:cNvSpPr/>
          <p:nvPr/>
        </p:nvSpPr>
        <p:spPr>
          <a:xfrm>
            <a:off x="1220872" y="2744511"/>
            <a:ext cx="6520345" cy="4712203"/>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4"/>
            <a:stretch>
              <a:fillRect t="-38888" b="-38888"/>
            </a:stretch>
          </a:blipFill>
        </p:spPr>
      </p:sp>
      <p:sp>
        <p:nvSpPr>
          <p:cNvPr id="3" name="Freeform 3"/>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1121258" y="1095375"/>
            <a:ext cx="11944649" cy="695266"/>
          </a:xfrm>
          <a:prstGeom prst="rect">
            <a:avLst/>
          </a:prstGeom>
        </p:spPr>
        <p:txBody>
          <a:bodyPr lIns="0" tIns="0" rIns="0" bIns="0" rtlCol="0" anchor="t">
            <a:spAutoFit/>
          </a:bodyPr>
          <a:lstStyle/>
          <a:p>
            <a:pPr marL="0" lvl="0" indent="0" algn="l">
              <a:lnSpc>
                <a:spcPts val="5250"/>
              </a:lnSpc>
            </a:pPr>
            <a:r>
              <a:rPr lang="en-US" sz="5000" b="1" spc="490">
                <a:solidFill>
                  <a:srgbClr val="231F20"/>
                </a:solidFill>
                <a:latin typeface="Oswald Bold"/>
                <a:ea typeface="Oswald Bold"/>
                <a:cs typeface="Oswald Bold"/>
                <a:sym typeface="Oswald Bold"/>
              </a:rPr>
              <a:t>GAN MODEL RESULT</a:t>
            </a:r>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231F20"/>
                </a:solidFill>
                <a:latin typeface="Canva Sans"/>
                <a:ea typeface="Canva Sans"/>
                <a:cs typeface="Canva Sans"/>
                <a:sym typeface="Canva Sans"/>
              </a:rPr>
              <a:t>10</a:t>
            </a:r>
          </a:p>
        </p:txBody>
      </p:sp>
      <p:sp>
        <p:nvSpPr>
          <p:cNvPr id="7" name="Freeform 7"/>
          <p:cNvSpPr/>
          <p:nvPr/>
        </p:nvSpPr>
        <p:spPr>
          <a:xfrm>
            <a:off x="7891945" y="6488477"/>
            <a:ext cx="3641247" cy="2588596"/>
          </a:xfrm>
          <a:custGeom>
            <a:avLst/>
            <a:gdLst/>
            <a:ahLst/>
            <a:cxnLst/>
            <a:rect l="l" t="t" r="r" b="b"/>
            <a:pathLst>
              <a:path w="3641247" h="2588596">
                <a:moveTo>
                  <a:pt x="0" y="0"/>
                </a:moveTo>
                <a:lnTo>
                  <a:pt x="3641247" y="0"/>
                </a:lnTo>
                <a:lnTo>
                  <a:pt x="3641247" y="2588596"/>
                </a:lnTo>
                <a:lnTo>
                  <a:pt x="0" y="25885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8193400" y="1330265"/>
            <a:ext cx="8065008" cy="8229600"/>
          </a:xfrm>
          <a:custGeom>
            <a:avLst/>
            <a:gdLst/>
            <a:ahLst/>
            <a:cxnLst/>
            <a:rect l="l" t="t" r="r" b="b"/>
            <a:pathLst>
              <a:path w="8065008" h="8229600">
                <a:moveTo>
                  <a:pt x="0" y="0"/>
                </a:moveTo>
                <a:lnTo>
                  <a:pt x="8065008" y="0"/>
                </a:lnTo>
                <a:lnTo>
                  <a:pt x="8065008" y="8229600"/>
                </a:lnTo>
                <a:lnTo>
                  <a:pt x="0" y="8229600"/>
                </a:lnTo>
                <a:lnTo>
                  <a:pt x="0" y="0"/>
                </a:lnTo>
                <a:close/>
              </a:path>
            </a:pathLst>
          </a:custGeom>
          <a:blipFill>
            <a:blip r:embed="rId9"/>
            <a:stretch>
              <a:fillRect/>
            </a:stretch>
          </a:blipFill>
        </p:spPr>
      </p:sp>
      <p:sp>
        <p:nvSpPr>
          <p:cNvPr id="9" name="TextBox 9"/>
          <p:cNvSpPr txBox="1"/>
          <p:nvPr/>
        </p:nvSpPr>
        <p:spPr>
          <a:xfrm>
            <a:off x="1363420" y="2268037"/>
            <a:ext cx="6426958" cy="411921"/>
          </a:xfrm>
          <a:prstGeom prst="rect">
            <a:avLst/>
          </a:prstGeom>
        </p:spPr>
        <p:txBody>
          <a:bodyPr lIns="0" tIns="0" rIns="0" bIns="0" rtlCol="0" anchor="t">
            <a:spAutoFit/>
          </a:bodyPr>
          <a:lstStyle/>
          <a:p>
            <a:pPr algn="l">
              <a:lnSpc>
                <a:spcPts val="3311"/>
              </a:lnSpc>
            </a:pPr>
            <a:r>
              <a:rPr lang="en-US" sz="2400" b="1" spc="235">
                <a:solidFill>
                  <a:srgbClr val="231F20"/>
                </a:solidFill>
                <a:latin typeface="DM Sans Bold"/>
                <a:ea typeface="DM Sans Bold"/>
                <a:cs typeface="DM Sans Bold"/>
                <a:sym typeface="DM Sans Bold"/>
              </a:rPr>
              <a:t>Generation Result after 80 epochs</a:t>
            </a:r>
          </a:p>
        </p:txBody>
      </p:sp>
      <p:sp>
        <p:nvSpPr>
          <p:cNvPr id="11" name="Rectangle 10">
            <a:extLst>
              <a:ext uri="{FF2B5EF4-FFF2-40B4-BE49-F238E27FC236}">
                <a16:creationId xmlns:a16="http://schemas.microsoft.com/office/drawing/2014/main" id="{40EEA94D-1018-4D35-B1C2-3D52080C250D}"/>
              </a:ext>
            </a:extLst>
          </p:cNvPr>
          <p:cNvSpPr/>
          <p:nvPr/>
        </p:nvSpPr>
        <p:spPr>
          <a:xfrm>
            <a:off x="1220872" y="2744511"/>
            <a:ext cx="6520345" cy="2398989"/>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generated_LSTM">
            <a:hlinkClick r:id="" action="ppaction://media"/>
            <a:extLst>
              <a:ext uri="{FF2B5EF4-FFF2-40B4-BE49-F238E27FC236}">
                <a16:creationId xmlns:a16="http://schemas.microsoft.com/office/drawing/2014/main" id="{C821089B-672B-49AF-AE49-47EFC07CA928}"/>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4169966" y="3542097"/>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0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aphicFrame>
        <p:nvGraphicFramePr>
          <p:cNvPr id="5" name="Table 5"/>
          <p:cNvGraphicFramePr>
            <a:graphicFrameLocks noGrp="1"/>
          </p:cNvGraphicFramePr>
          <p:nvPr/>
        </p:nvGraphicFramePr>
        <p:xfrm>
          <a:off x="1538888" y="2158293"/>
          <a:ext cx="14627260" cy="7572376"/>
        </p:xfrm>
        <a:graphic>
          <a:graphicData uri="http://schemas.openxmlformats.org/drawingml/2006/table">
            <a:tbl>
              <a:tblPr/>
              <a:tblGrid>
                <a:gridCol w="3445858">
                  <a:extLst>
                    <a:ext uri="{9D8B030D-6E8A-4147-A177-3AD203B41FA5}">
                      <a16:colId xmlns:a16="http://schemas.microsoft.com/office/drawing/2014/main" val="20000"/>
                    </a:ext>
                  </a:extLst>
                </a:gridCol>
                <a:gridCol w="6305649">
                  <a:extLst>
                    <a:ext uri="{9D8B030D-6E8A-4147-A177-3AD203B41FA5}">
                      <a16:colId xmlns:a16="http://schemas.microsoft.com/office/drawing/2014/main" val="20001"/>
                    </a:ext>
                  </a:extLst>
                </a:gridCol>
                <a:gridCol w="4875753">
                  <a:extLst>
                    <a:ext uri="{9D8B030D-6E8A-4147-A177-3AD203B41FA5}">
                      <a16:colId xmlns:a16="http://schemas.microsoft.com/office/drawing/2014/main" val="20002"/>
                    </a:ext>
                  </a:extLst>
                </a:gridCol>
              </a:tblGrid>
              <a:tr h="572941">
                <a:tc>
                  <a:txBody>
                    <a:bodyPr/>
                    <a:lstStyle/>
                    <a:p>
                      <a:pPr algn="l">
                        <a:lnSpc>
                          <a:spcPts val="2659"/>
                        </a:lnSpc>
                        <a:defRPr/>
                      </a:pPr>
                      <a:r>
                        <a:rPr lang="en-US" sz="1899" b="1">
                          <a:solidFill>
                            <a:srgbClr val="000000"/>
                          </a:solidFill>
                          <a:latin typeface="Canva Sans Bold"/>
                          <a:ea typeface="Canva Sans Bold"/>
                          <a:cs typeface="Canva Sans Bold"/>
                          <a:sym typeface="Canva Sans Bold"/>
                        </a:rPr>
                        <a:t>Aspect</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gradFill rotWithShape="1">
                      <a:gsLst>
                        <a:gs pos="0">
                          <a:srgbClr val="5DE0E6">
                            <a:alpha val="100000"/>
                          </a:srgbClr>
                        </a:gs>
                        <a:gs pos="100000">
                          <a:srgbClr val="004AAD">
                            <a:alpha val="100000"/>
                          </a:srgbClr>
                        </a:gs>
                      </a:gsLst>
                      <a:lin ang="0"/>
                    </a:gradFill>
                  </a:tcPr>
                </a:tc>
                <a:tc>
                  <a:txBody>
                    <a:bodyPr/>
                    <a:lstStyle/>
                    <a:p>
                      <a:pPr algn="l">
                        <a:lnSpc>
                          <a:spcPts val="2659"/>
                        </a:lnSpc>
                        <a:defRPr/>
                      </a:pPr>
                      <a:r>
                        <a:rPr lang="en-US" sz="1899" b="1">
                          <a:solidFill>
                            <a:srgbClr val="000000"/>
                          </a:solidFill>
                          <a:latin typeface="Canva Sans Bold"/>
                          <a:ea typeface="Canva Sans Bold"/>
                          <a:cs typeface="Canva Sans Bold"/>
                          <a:sym typeface="Canva Sans Bold"/>
                        </a:rPr>
                        <a:t>GAN Model</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gradFill rotWithShape="1">
                      <a:gsLst>
                        <a:gs pos="0">
                          <a:srgbClr val="5DE0E6">
                            <a:alpha val="100000"/>
                          </a:srgbClr>
                        </a:gs>
                        <a:gs pos="100000">
                          <a:srgbClr val="004AAD">
                            <a:alpha val="100000"/>
                          </a:srgbClr>
                        </a:gs>
                      </a:gsLst>
                      <a:lin ang="0"/>
                    </a:gradFill>
                  </a:tcPr>
                </a:tc>
                <a:tc>
                  <a:txBody>
                    <a:bodyPr/>
                    <a:lstStyle/>
                    <a:p>
                      <a:pPr algn="l">
                        <a:lnSpc>
                          <a:spcPts val="2659"/>
                        </a:lnSpc>
                        <a:defRPr/>
                      </a:pPr>
                      <a:r>
                        <a:rPr lang="en-US" sz="1899" b="1">
                          <a:solidFill>
                            <a:srgbClr val="000000"/>
                          </a:solidFill>
                          <a:latin typeface="Canva Sans Bold"/>
                          <a:ea typeface="Canva Sans Bold"/>
                          <a:cs typeface="Canva Sans Bold"/>
                          <a:sym typeface="Canva Sans Bold"/>
                        </a:rPr>
                        <a:t>LSTM Model</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gradFill rotWithShape="1">
                      <a:gsLst>
                        <a:gs pos="0">
                          <a:srgbClr val="5DE0E6">
                            <a:alpha val="100000"/>
                          </a:srgbClr>
                        </a:gs>
                        <a:gs pos="100000">
                          <a:srgbClr val="004AAD">
                            <a:alpha val="100000"/>
                          </a:srgbClr>
                        </a:gs>
                      </a:gsLst>
                      <a:lin ang="0"/>
                    </a:gradFill>
                  </a:tcPr>
                </a:tc>
                <a:extLst>
                  <a:ext uri="{0D108BD9-81ED-4DB2-BD59-A6C34878D82A}">
                    <a16:rowId xmlns:a16="http://schemas.microsoft.com/office/drawing/2014/main" val="10000"/>
                  </a:ext>
                </a:extLst>
              </a:tr>
              <a:tr h="1117236">
                <a:tc>
                  <a:txBody>
                    <a:bodyPr/>
                    <a:lstStyle/>
                    <a:p>
                      <a:pPr algn="l">
                        <a:lnSpc>
                          <a:spcPts val="2379"/>
                        </a:lnSpc>
                        <a:defRPr/>
                      </a:pPr>
                      <a:r>
                        <a:rPr lang="en-US" sz="1699" b="1">
                          <a:solidFill>
                            <a:srgbClr val="000000"/>
                          </a:solidFill>
                          <a:latin typeface="Canva Sans Bold"/>
                          <a:ea typeface="Canva Sans Bold"/>
                          <a:cs typeface="Canva Sans Bold"/>
                          <a:sym typeface="Canva Sans Bold"/>
                        </a:rPr>
                        <a:t>Purpose</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379"/>
                        </a:lnSpc>
                        <a:defRPr/>
                      </a:pPr>
                      <a:r>
                        <a:rPr lang="en-US" sz="1699">
                          <a:solidFill>
                            <a:srgbClr val="000000"/>
                          </a:solidFill>
                          <a:latin typeface="Canva Sans"/>
                          <a:ea typeface="Canva Sans"/>
                          <a:cs typeface="Canva Sans"/>
                          <a:sym typeface="Canva Sans"/>
                        </a:rPr>
                        <a:t>Generate music sequences based on a random noise vector, aiming for realistic outputs through adversarial training.</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379"/>
                        </a:lnSpc>
                        <a:defRPr/>
                      </a:pPr>
                      <a:r>
                        <a:rPr lang="en-US" sz="1699">
                          <a:solidFill>
                            <a:srgbClr val="000000"/>
                          </a:solidFill>
                          <a:latin typeface="Canva Sans"/>
                          <a:ea typeface="Canva Sans"/>
                          <a:cs typeface="Canva Sans"/>
                          <a:sym typeface="Canva Sans"/>
                        </a:rPr>
                        <a:t>Generate music by predicting the next note, offset, and duration based on prior sequences using sequential modeling.</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17236">
                <a:tc>
                  <a:txBody>
                    <a:bodyPr/>
                    <a:lstStyle/>
                    <a:p>
                      <a:pPr algn="l">
                        <a:lnSpc>
                          <a:spcPts val="2379"/>
                        </a:lnSpc>
                        <a:defRPr/>
                      </a:pPr>
                      <a:r>
                        <a:rPr lang="en-US" sz="1699" b="1">
                          <a:solidFill>
                            <a:srgbClr val="000000"/>
                          </a:solidFill>
                          <a:latin typeface="Canva Sans Bold"/>
                          <a:ea typeface="Canva Sans Bold"/>
                          <a:cs typeface="Canva Sans Bold"/>
                          <a:sym typeface="Canva Sans Bold"/>
                        </a:rPr>
                        <a:t>Data Representation</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379"/>
                        </a:lnSpc>
                        <a:defRPr/>
                      </a:pPr>
                      <a:r>
                        <a:rPr lang="en-US" sz="1699">
                          <a:solidFill>
                            <a:srgbClr val="000000"/>
                          </a:solidFill>
                          <a:latin typeface="Canva Sans"/>
                          <a:ea typeface="Canva Sans"/>
                          <a:cs typeface="Canva Sans"/>
                          <a:sym typeface="Canva Sans"/>
                        </a:rPr>
                        <a:t>Piano roll format (binary matrix of notes over time), preprocessed for consistency (SEQ_LENGTH) and scaled to [0, 1].</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379"/>
                        </a:lnSpc>
                        <a:defRPr/>
                      </a:pPr>
                      <a:r>
                        <a:rPr lang="en-US" sz="1699">
                          <a:solidFill>
                            <a:srgbClr val="000000"/>
                          </a:solidFill>
                          <a:latin typeface="Canva Sans"/>
                          <a:ea typeface="Canva Sans"/>
                          <a:cs typeface="Canva Sans"/>
                          <a:sym typeface="Canva Sans"/>
                        </a:rPr>
                        <a:t>Notes, offsets, and durations as separate lists, creating a structured representation of musical components.</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17236">
                <a:tc>
                  <a:txBody>
                    <a:bodyPr/>
                    <a:lstStyle/>
                    <a:p>
                      <a:pPr algn="l">
                        <a:lnSpc>
                          <a:spcPts val="2379"/>
                        </a:lnSpc>
                        <a:defRPr/>
                      </a:pPr>
                      <a:r>
                        <a:rPr lang="en-US" sz="1699" b="1">
                          <a:solidFill>
                            <a:srgbClr val="000000"/>
                          </a:solidFill>
                          <a:latin typeface="Canva Sans Bold"/>
                          <a:ea typeface="Canva Sans Bold"/>
                          <a:cs typeface="Canva Sans Bold"/>
                          <a:sym typeface="Canva Sans Bold"/>
                        </a:rPr>
                        <a:t>Preprocessing</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379"/>
                        </a:lnSpc>
                        <a:defRPr/>
                      </a:pPr>
                      <a:r>
                        <a:rPr lang="en-US" sz="1699">
                          <a:solidFill>
                            <a:srgbClr val="000000"/>
                          </a:solidFill>
                          <a:latin typeface="Canva Sans"/>
                          <a:ea typeface="Canva Sans"/>
                          <a:cs typeface="Canva Sans"/>
                          <a:sym typeface="Canva Sans"/>
                        </a:rPr>
                        <a:t>- Converts MIDI to piano rolls.  - Temporal slicing to ensure fixed-length sequences.  - Normalization to improve stability.</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379"/>
                        </a:lnSpc>
                        <a:defRPr/>
                      </a:pPr>
                      <a:r>
                        <a:rPr lang="en-US" sz="1699">
                          <a:solidFill>
                            <a:srgbClr val="000000"/>
                          </a:solidFill>
                          <a:latin typeface="Canva Sans"/>
                          <a:ea typeface="Canva Sans"/>
                          <a:cs typeface="Canva Sans"/>
                          <a:sym typeface="Canva Sans"/>
                        </a:rPr>
                        <a:t>- Extracts notes, offsets, and durations.  - Creates unique vocabularies.  - Encodes data using one-hot vectors.</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413255">
                <a:tc>
                  <a:txBody>
                    <a:bodyPr/>
                    <a:lstStyle/>
                    <a:p>
                      <a:pPr algn="l">
                        <a:lnSpc>
                          <a:spcPts val="2379"/>
                        </a:lnSpc>
                        <a:defRPr/>
                      </a:pPr>
                      <a:r>
                        <a:rPr lang="en-US" sz="1699" b="1">
                          <a:solidFill>
                            <a:srgbClr val="000000"/>
                          </a:solidFill>
                          <a:latin typeface="Canva Sans Bold"/>
                          <a:ea typeface="Canva Sans Bold"/>
                          <a:cs typeface="Canva Sans Bold"/>
                          <a:sym typeface="Canva Sans Bold"/>
                        </a:rPr>
                        <a:t>Architecture</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379"/>
                        </a:lnSpc>
                        <a:defRPr/>
                      </a:pPr>
                      <a:r>
                        <a:rPr lang="en-US" sz="1699">
                          <a:solidFill>
                            <a:srgbClr val="000000"/>
                          </a:solidFill>
                          <a:latin typeface="Canva Sans"/>
                          <a:ea typeface="Canva Sans"/>
                          <a:cs typeface="Canva Sans"/>
                          <a:sym typeface="Canva Sans"/>
                        </a:rPr>
                        <a:t>Generator: Fully connected layers with increasing dimensions, batch normalization, and sigmoid activation.  Discriminator: CNN with dropout and dense output.</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379"/>
                        </a:lnSpc>
                        <a:defRPr/>
                      </a:pPr>
                      <a:r>
                        <a:rPr lang="en-US" sz="1699">
                          <a:solidFill>
                            <a:srgbClr val="000000"/>
                          </a:solidFill>
                          <a:latin typeface="Canva Sans"/>
                          <a:ea typeface="Canva Sans"/>
                          <a:cs typeface="Canva Sans"/>
                          <a:sym typeface="Canva Sans"/>
                        </a:rPr>
                        <a:t>Stacked LSTM layers with dense output layers for predicting notes, offsets, and durations. Tailored to handle sequential dependencies.</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117236">
                <a:tc>
                  <a:txBody>
                    <a:bodyPr/>
                    <a:lstStyle/>
                    <a:p>
                      <a:pPr algn="l">
                        <a:lnSpc>
                          <a:spcPts val="2379"/>
                        </a:lnSpc>
                        <a:defRPr/>
                      </a:pPr>
                      <a:r>
                        <a:rPr lang="en-US" sz="1699" b="1">
                          <a:solidFill>
                            <a:srgbClr val="000000"/>
                          </a:solidFill>
                          <a:latin typeface="Canva Sans Bold"/>
                          <a:ea typeface="Canva Sans Bold"/>
                          <a:cs typeface="Canva Sans Bold"/>
                          <a:sym typeface="Canva Sans Bold"/>
                        </a:rPr>
                        <a:t>Input to the Model</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379"/>
                        </a:lnSpc>
                        <a:defRPr/>
                      </a:pPr>
                      <a:r>
                        <a:rPr lang="en-US" sz="1699">
                          <a:solidFill>
                            <a:srgbClr val="000000"/>
                          </a:solidFill>
                          <a:latin typeface="Canva Sans"/>
                          <a:ea typeface="Canva Sans"/>
                          <a:cs typeface="Canva Sans"/>
                          <a:sym typeface="Canva Sans"/>
                        </a:rPr>
                        <a:t>Generator: Random noise vector (LATENT_DIM).  Discriminator: Real or fake piano roll sequences.</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379"/>
                        </a:lnSpc>
                        <a:defRPr/>
                      </a:pPr>
                      <a:r>
                        <a:rPr lang="en-US" sz="1699">
                          <a:solidFill>
                            <a:srgbClr val="000000"/>
                          </a:solidFill>
                          <a:latin typeface="Canva Sans"/>
                          <a:ea typeface="Canva Sans"/>
                          <a:cs typeface="Canva Sans"/>
                          <a:sym typeface="Canva Sans"/>
                        </a:rPr>
                        <a:t>Sequence segments (fixed-length windows) of one-hot-encoded notes, offsets, and durations.</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117236">
                <a:tc>
                  <a:txBody>
                    <a:bodyPr/>
                    <a:lstStyle/>
                    <a:p>
                      <a:pPr algn="l">
                        <a:lnSpc>
                          <a:spcPts val="2379"/>
                        </a:lnSpc>
                        <a:defRPr/>
                      </a:pPr>
                      <a:r>
                        <a:rPr lang="en-US" sz="1699" b="1">
                          <a:solidFill>
                            <a:srgbClr val="000000"/>
                          </a:solidFill>
                          <a:latin typeface="Canva Sans Bold"/>
                          <a:ea typeface="Canva Sans Bold"/>
                          <a:cs typeface="Canva Sans Bold"/>
                          <a:sym typeface="Canva Sans Bold"/>
                        </a:rPr>
                        <a:t>Output</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379"/>
                        </a:lnSpc>
                        <a:defRPr/>
                      </a:pPr>
                      <a:r>
                        <a:rPr lang="en-US" sz="1699">
                          <a:solidFill>
                            <a:srgbClr val="000000"/>
                          </a:solidFill>
                          <a:latin typeface="Canva Sans"/>
                          <a:ea typeface="Canva Sans"/>
                          <a:cs typeface="Canva Sans"/>
                          <a:sym typeface="Canva Sans"/>
                        </a:rPr>
                        <a:t>Piano roll matrix, thresholded to create binary note activations.</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379"/>
                        </a:lnSpc>
                        <a:defRPr/>
                      </a:pPr>
                      <a:r>
                        <a:rPr lang="en-US" sz="1699">
                          <a:solidFill>
                            <a:srgbClr val="000000"/>
                          </a:solidFill>
                          <a:latin typeface="Canva Sans"/>
                          <a:ea typeface="Canva Sans"/>
                          <a:cs typeface="Canva Sans"/>
                          <a:sym typeface="Canva Sans"/>
                        </a:rPr>
                        <a:t>Predicted notes, offsets, and durations in sequence, decoded into musical representations.</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6" name="TextBox 6"/>
          <p:cNvSpPr txBox="1"/>
          <p:nvPr/>
        </p:nvSpPr>
        <p:spPr>
          <a:xfrm>
            <a:off x="1019175" y="1095375"/>
            <a:ext cx="11944649" cy="695266"/>
          </a:xfrm>
          <a:prstGeom prst="rect">
            <a:avLst/>
          </a:prstGeom>
        </p:spPr>
        <p:txBody>
          <a:bodyPr lIns="0" tIns="0" rIns="0" bIns="0" rtlCol="0" anchor="t">
            <a:spAutoFit/>
          </a:bodyPr>
          <a:lstStyle/>
          <a:p>
            <a:pPr marL="0" lvl="0" indent="0" algn="l">
              <a:lnSpc>
                <a:spcPts val="5250"/>
              </a:lnSpc>
            </a:pPr>
            <a:r>
              <a:rPr lang="en-US" sz="5000" b="1" spc="490">
                <a:solidFill>
                  <a:srgbClr val="231F20"/>
                </a:solidFill>
                <a:latin typeface="Oswald Bold"/>
                <a:ea typeface="Oswald Bold"/>
                <a:cs typeface="Oswald Bold"/>
                <a:sym typeface="Oswald Bold"/>
              </a:rPr>
              <a:t>LSTM VS GAN</a:t>
            </a:r>
          </a:p>
        </p:txBody>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231F20"/>
                </a:solidFill>
                <a:latin typeface="Canva Sans"/>
                <a:ea typeface="Canva Sans"/>
                <a:cs typeface="Canva Sans"/>
                <a:sym typeface="Canva Sans"/>
              </a:rPr>
              <a:t>11</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aphicFrame>
        <p:nvGraphicFramePr>
          <p:cNvPr id="5" name="Table 5"/>
          <p:cNvGraphicFramePr>
            <a:graphicFrameLocks noGrp="1"/>
          </p:cNvGraphicFramePr>
          <p:nvPr/>
        </p:nvGraphicFramePr>
        <p:xfrm>
          <a:off x="1538888" y="1943100"/>
          <a:ext cx="14627260" cy="8324851"/>
        </p:xfrm>
        <a:graphic>
          <a:graphicData uri="http://schemas.openxmlformats.org/drawingml/2006/table">
            <a:tbl>
              <a:tblPr/>
              <a:tblGrid>
                <a:gridCol w="3445858">
                  <a:extLst>
                    <a:ext uri="{9D8B030D-6E8A-4147-A177-3AD203B41FA5}">
                      <a16:colId xmlns:a16="http://schemas.microsoft.com/office/drawing/2014/main" val="20000"/>
                    </a:ext>
                  </a:extLst>
                </a:gridCol>
                <a:gridCol w="6305649">
                  <a:extLst>
                    <a:ext uri="{9D8B030D-6E8A-4147-A177-3AD203B41FA5}">
                      <a16:colId xmlns:a16="http://schemas.microsoft.com/office/drawing/2014/main" val="20001"/>
                    </a:ext>
                  </a:extLst>
                </a:gridCol>
                <a:gridCol w="4875753">
                  <a:extLst>
                    <a:ext uri="{9D8B030D-6E8A-4147-A177-3AD203B41FA5}">
                      <a16:colId xmlns:a16="http://schemas.microsoft.com/office/drawing/2014/main" val="20002"/>
                    </a:ext>
                  </a:extLst>
                </a:gridCol>
              </a:tblGrid>
              <a:tr h="572811">
                <a:tc>
                  <a:txBody>
                    <a:bodyPr/>
                    <a:lstStyle/>
                    <a:p>
                      <a:pPr algn="l">
                        <a:lnSpc>
                          <a:spcPts val="2659"/>
                        </a:lnSpc>
                        <a:defRPr/>
                      </a:pPr>
                      <a:r>
                        <a:rPr lang="en-US" sz="1899" b="1">
                          <a:solidFill>
                            <a:srgbClr val="000000"/>
                          </a:solidFill>
                          <a:latin typeface="Canva Sans Bold"/>
                          <a:ea typeface="Canva Sans Bold"/>
                          <a:cs typeface="Canva Sans Bold"/>
                          <a:sym typeface="Canva Sans Bold"/>
                        </a:rPr>
                        <a:t>Aspect</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gradFill rotWithShape="1">
                      <a:gsLst>
                        <a:gs pos="0">
                          <a:srgbClr val="5DE0E6">
                            <a:alpha val="100000"/>
                          </a:srgbClr>
                        </a:gs>
                        <a:gs pos="100000">
                          <a:srgbClr val="004AAD">
                            <a:alpha val="100000"/>
                          </a:srgbClr>
                        </a:gs>
                      </a:gsLst>
                      <a:lin ang="0"/>
                    </a:gradFill>
                  </a:tcPr>
                </a:tc>
                <a:tc>
                  <a:txBody>
                    <a:bodyPr/>
                    <a:lstStyle/>
                    <a:p>
                      <a:pPr algn="l">
                        <a:lnSpc>
                          <a:spcPts val="2659"/>
                        </a:lnSpc>
                        <a:defRPr/>
                      </a:pPr>
                      <a:r>
                        <a:rPr lang="en-US" sz="1899" b="1">
                          <a:solidFill>
                            <a:srgbClr val="000000"/>
                          </a:solidFill>
                          <a:latin typeface="Canva Sans Bold"/>
                          <a:ea typeface="Canva Sans Bold"/>
                          <a:cs typeface="Canva Sans Bold"/>
                          <a:sym typeface="Canva Sans Bold"/>
                        </a:rPr>
                        <a:t>GAN Model</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gradFill rotWithShape="1">
                      <a:gsLst>
                        <a:gs pos="0">
                          <a:srgbClr val="5DE0E6">
                            <a:alpha val="100000"/>
                          </a:srgbClr>
                        </a:gs>
                        <a:gs pos="100000">
                          <a:srgbClr val="004AAD">
                            <a:alpha val="100000"/>
                          </a:srgbClr>
                        </a:gs>
                      </a:gsLst>
                      <a:lin ang="0"/>
                    </a:gradFill>
                  </a:tcPr>
                </a:tc>
                <a:tc>
                  <a:txBody>
                    <a:bodyPr/>
                    <a:lstStyle/>
                    <a:p>
                      <a:pPr algn="l">
                        <a:lnSpc>
                          <a:spcPts val="2659"/>
                        </a:lnSpc>
                        <a:defRPr/>
                      </a:pPr>
                      <a:r>
                        <a:rPr lang="en-US" sz="1899" b="1">
                          <a:solidFill>
                            <a:srgbClr val="000000"/>
                          </a:solidFill>
                          <a:latin typeface="Canva Sans Bold"/>
                          <a:ea typeface="Canva Sans Bold"/>
                          <a:cs typeface="Canva Sans Bold"/>
                          <a:sym typeface="Canva Sans Bold"/>
                        </a:rPr>
                        <a:t>LSTM Model</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gradFill rotWithShape="1">
                      <a:gsLst>
                        <a:gs pos="0">
                          <a:srgbClr val="5DE0E6">
                            <a:alpha val="100000"/>
                          </a:srgbClr>
                        </a:gs>
                        <a:gs pos="100000">
                          <a:srgbClr val="004AAD">
                            <a:alpha val="100000"/>
                          </a:srgbClr>
                        </a:gs>
                      </a:gsLst>
                      <a:lin ang="0"/>
                    </a:gradFill>
                  </a:tcPr>
                </a:tc>
                <a:extLst>
                  <a:ext uri="{0D108BD9-81ED-4DB2-BD59-A6C34878D82A}">
                    <a16:rowId xmlns:a16="http://schemas.microsoft.com/office/drawing/2014/main" val="10000"/>
                  </a:ext>
                </a:extLst>
              </a:tr>
              <a:tr h="1116981">
                <a:tc>
                  <a:txBody>
                    <a:bodyPr/>
                    <a:lstStyle/>
                    <a:p>
                      <a:pPr algn="l">
                        <a:lnSpc>
                          <a:spcPts val="2379"/>
                        </a:lnSpc>
                        <a:defRPr/>
                      </a:pPr>
                      <a:r>
                        <a:rPr lang="en-US" sz="1699" b="1">
                          <a:solidFill>
                            <a:srgbClr val="000000"/>
                          </a:solidFill>
                          <a:latin typeface="Canva Sans Bold"/>
                          <a:ea typeface="Canva Sans Bold"/>
                          <a:cs typeface="Canva Sans Bold"/>
                          <a:sym typeface="Canva Sans Bold"/>
                        </a:rPr>
                        <a:t>Training Strategy</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379"/>
                        </a:lnSpc>
                        <a:defRPr/>
                      </a:pPr>
                      <a:r>
                        <a:rPr lang="en-US" sz="1699">
                          <a:solidFill>
                            <a:srgbClr val="000000"/>
                          </a:solidFill>
                          <a:latin typeface="Canva Sans"/>
                          <a:ea typeface="Canva Sans"/>
                          <a:cs typeface="Canva Sans"/>
                          <a:sym typeface="Canva Sans"/>
                        </a:rPr>
                        <a:t>- Adversarial training: Generator and discriminator iteratively improve against each other.  - Binary cross-entropy loss.</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379"/>
                        </a:lnSpc>
                        <a:defRPr/>
                      </a:pPr>
                      <a:r>
                        <a:rPr lang="en-US" sz="1699">
                          <a:solidFill>
                            <a:srgbClr val="000000"/>
                          </a:solidFill>
                          <a:latin typeface="Canva Sans"/>
                          <a:ea typeface="Canva Sans"/>
                          <a:cs typeface="Canva Sans"/>
                          <a:sym typeface="Canva Sans"/>
                        </a:rPr>
                        <a:t>Sequential prediction using categorical cross-entropy loss. Optimizes prediction accuracy for the next step in a sequence.</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21029">
                <a:tc>
                  <a:txBody>
                    <a:bodyPr/>
                    <a:lstStyle/>
                    <a:p>
                      <a:pPr algn="l">
                        <a:lnSpc>
                          <a:spcPts val="2379"/>
                        </a:lnSpc>
                        <a:defRPr/>
                      </a:pPr>
                      <a:r>
                        <a:rPr lang="en-US" sz="1699" b="1">
                          <a:solidFill>
                            <a:srgbClr val="000000"/>
                          </a:solidFill>
                          <a:latin typeface="Canva Sans Bold"/>
                          <a:ea typeface="Canva Sans Bold"/>
                          <a:cs typeface="Canva Sans Bold"/>
                          <a:sym typeface="Canva Sans Bold"/>
                        </a:rPr>
                        <a:t>Hyperparameters</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379"/>
                        </a:lnSpc>
                        <a:defRPr/>
                      </a:pPr>
                      <a:r>
                        <a:rPr lang="en-US" sz="1699">
                          <a:solidFill>
                            <a:srgbClr val="000000"/>
                          </a:solidFill>
                          <a:latin typeface="Canva Sans"/>
                          <a:ea typeface="Canva Sans"/>
                          <a:cs typeface="Canva Sans"/>
                          <a:sym typeface="Canva Sans"/>
                        </a:rPr>
                        <a:t>LATENT_DIM = 100, LEARNING_RATE = 0.0002, BATCH_SIZE = 64, EPOCHS = 100.</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379"/>
                        </a:lnSpc>
                        <a:defRPr/>
                      </a:pPr>
                      <a:r>
                        <a:rPr lang="en-US" sz="1699">
                          <a:solidFill>
                            <a:srgbClr val="000000"/>
                          </a:solidFill>
                          <a:latin typeface="Canva Sans"/>
                          <a:ea typeface="Canva Sans"/>
                          <a:cs typeface="Canva Sans"/>
                          <a:sym typeface="Canva Sans"/>
                        </a:rPr>
                        <a:t>LEARNING_RATE = 0.001, BATCH_SIZE = 32, EPOCHS = 50.</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412933">
                <a:tc>
                  <a:txBody>
                    <a:bodyPr/>
                    <a:lstStyle/>
                    <a:p>
                      <a:pPr algn="l">
                        <a:lnSpc>
                          <a:spcPts val="2379"/>
                        </a:lnSpc>
                        <a:defRPr/>
                      </a:pPr>
                      <a:r>
                        <a:rPr lang="en-US" sz="1699" b="1">
                          <a:solidFill>
                            <a:srgbClr val="000000"/>
                          </a:solidFill>
                          <a:latin typeface="Canva Sans Bold"/>
                          <a:ea typeface="Canva Sans Bold"/>
                          <a:cs typeface="Canva Sans Bold"/>
                          <a:sym typeface="Canva Sans Bold"/>
                        </a:rPr>
                        <a:t>Strengths</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379"/>
                        </a:lnSpc>
                        <a:defRPr/>
                      </a:pPr>
                      <a:r>
                        <a:rPr lang="en-US" sz="1699">
                          <a:solidFill>
                            <a:srgbClr val="000000"/>
                          </a:solidFill>
                          <a:latin typeface="Canva Sans"/>
                          <a:ea typeface="Canva Sans"/>
                          <a:cs typeface="Canva Sans"/>
                          <a:sym typeface="Canva Sans"/>
                        </a:rPr>
                        <a:t>- Can produce diverse and creative sequences due to random noise input.  - Generator learns high-level patterns rather than direct sequential dependencies.</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379"/>
                        </a:lnSpc>
                        <a:defRPr/>
                      </a:pPr>
                      <a:r>
                        <a:rPr lang="en-US" sz="1699">
                          <a:solidFill>
                            <a:srgbClr val="000000"/>
                          </a:solidFill>
                          <a:latin typeface="Canva Sans"/>
                          <a:ea typeface="Canva Sans"/>
                          <a:cs typeface="Canva Sans"/>
                          <a:sym typeface="Canva Sans"/>
                        </a:rPr>
                        <a:t>- Stronger temporal coherence due to sequential modeling.  - Explicit modeling of notes, offsets, and durations provides detailed control over outputs.</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116981">
                <a:tc>
                  <a:txBody>
                    <a:bodyPr/>
                    <a:lstStyle/>
                    <a:p>
                      <a:pPr algn="l">
                        <a:lnSpc>
                          <a:spcPts val="2379"/>
                        </a:lnSpc>
                        <a:defRPr/>
                      </a:pPr>
                      <a:r>
                        <a:rPr lang="en-US" sz="1699" b="1">
                          <a:solidFill>
                            <a:srgbClr val="000000"/>
                          </a:solidFill>
                          <a:latin typeface="Canva Sans Bold"/>
                          <a:ea typeface="Canva Sans Bold"/>
                          <a:cs typeface="Canva Sans Bold"/>
                          <a:sym typeface="Canva Sans Bold"/>
                        </a:rPr>
                        <a:t>Weaknesses</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379"/>
                        </a:lnSpc>
                        <a:defRPr/>
                      </a:pPr>
                      <a:r>
                        <a:rPr lang="en-US" sz="1699">
                          <a:solidFill>
                            <a:srgbClr val="000000"/>
                          </a:solidFill>
                          <a:latin typeface="Canva Sans"/>
                          <a:ea typeface="Canva Sans"/>
                          <a:cs typeface="Canva Sans"/>
                          <a:sym typeface="Canva Sans"/>
                        </a:rPr>
                        <a:t>- May struggle with temporal consistency (e.g., transitions between notes).  - Training instability due to adversarial nature.</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379"/>
                        </a:lnSpc>
                        <a:defRPr/>
                      </a:pPr>
                      <a:r>
                        <a:rPr lang="en-US" sz="1699">
                          <a:solidFill>
                            <a:srgbClr val="000000"/>
                          </a:solidFill>
                          <a:latin typeface="Canva Sans"/>
                          <a:ea typeface="Canva Sans"/>
                          <a:cs typeface="Canva Sans"/>
                          <a:sym typeface="Canva Sans"/>
                        </a:rPr>
                        <a:t>- Can produce repetitive patterns.  - Requires more preprocessing (e.g., vocabularies and one-hot encoding).</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21029">
                <a:tc>
                  <a:txBody>
                    <a:bodyPr/>
                    <a:lstStyle/>
                    <a:p>
                      <a:pPr algn="l">
                        <a:lnSpc>
                          <a:spcPts val="2379"/>
                        </a:lnSpc>
                        <a:defRPr/>
                      </a:pPr>
                      <a:r>
                        <a:rPr lang="en-US" sz="1699" b="1">
                          <a:solidFill>
                            <a:srgbClr val="000000"/>
                          </a:solidFill>
                          <a:latin typeface="Canva Sans Bold"/>
                          <a:ea typeface="Canva Sans Bold"/>
                          <a:cs typeface="Canva Sans Bold"/>
                          <a:sym typeface="Canva Sans Bold"/>
                        </a:rPr>
                        <a:t>Output Generation</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379"/>
                        </a:lnSpc>
                        <a:defRPr/>
                      </a:pPr>
                      <a:r>
                        <a:rPr lang="en-US" sz="1699">
                          <a:solidFill>
                            <a:srgbClr val="000000"/>
                          </a:solidFill>
                          <a:latin typeface="Canva Sans"/>
                          <a:ea typeface="Canva Sans"/>
                          <a:cs typeface="Canva Sans"/>
                          <a:sym typeface="Canva Sans"/>
                        </a:rPr>
                        <a:t>Generates new music based on noise or optionally conditioned on preprocessed seed files.</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379"/>
                        </a:lnSpc>
                        <a:defRPr/>
                      </a:pPr>
                      <a:r>
                        <a:rPr lang="en-US" sz="1699">
                          <a:solidFill>
                            <a:srgbClr val="000000"/>
                          </a:solidFill>
                          <a:latin typeface="Canva Sans"/>
                          <a:ea typeface="Canva Sans"/>
                          <a:cs typeface="Canva Sans"/>
                          <a:sym typeface="Canva Sans"/>
                        </a:rPr>
                        <a:t>Continuation of a seed sequence, using prior notes to predict the next ones step-by-step.</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821029">
                <a:tc>
                  <a:txBody>
                    <a:bodyPr/>
                    <a:lstStyle/>
                    <a:p>
                      <a:pPr algn="l">
                        <a:lnSpc>
                          <a:spcPts val="2379"/>
                        </a:lnSpc>
                        <a:defRPr/>
                      </a:pPr>
                      <a:r>
                        <a:rPr lang="en-US" sz="1699" b="1">
                          <a:solidFill>
                            <a:srgbClr val="000000"/>
                          </a:solidFill>
                          <a:latin typeface="Canva Sans Bold"/>
                          <a:ea typeface="Canva Sans Bold"/>
                          <a:cs typeface="Canva Sans Bold"/>
                          <a:sym typeface="Canva Sans Bold"/>
                        </a:rPr>
                        <a:t>Evaluation Metrics</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379"/>
                        </a:lnSpc>
                        <a:defRPr/>
                      </a:pPr>
                      <a:r>
                        <a:rPr lang="en-US" sz="1699">
                          <a:solidFill>
                            <a:srgbClr val="000000"/>
                          </a:solidFill>
                          <a:latin typeface="Canva Sans"/>
                          <a:ea typeface="Canva Sans"/>
                          <a:cs typeface="Canva Sans"/>
                          <a:sym typeface="Canva Sans"/>
                        </a:rPr>
                        <a:t>Qualitative (listening tests) and discriminator loss trends.</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379"/>
                        </a:lnSpc>
                        <a:defRPr/>
                      </a:pPr>
                      <a:r>
                        <a:rPr lang="en-US" sz="1699">
                          <a:solidFill>
                            <a:srgbClr val="000000"/>
                          </a:solidFill>
                          <a:latin typeface="Canva Sans"/>
                          <a:ea typeface="Canva Sans"/>
                          <a:cs typeface="Canva Sans"/>
                          <a:sym typeface="Canva Sans"/>
                        </a:rPr>
                        <a:t>Prediction accuracy and perplexity on validation data.</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821029">
                <a:tc>
                  <a:txBody>
                    <a:bodyPr/>
                    <a:lstStyle/>
                    <a:p>
                      <a:pPr algn="l">
                        <a:lnSpc>
                          <a:spcPts val="2379"/>
                        </a:lnSpc>
                        <a:defRPr/>
                      </a:pPr>
                      <a:r>
                        <a:rPr lang="en-US" sz="1699" b="1">
                          <a:solidFill>
                            <a:srgbClr val="000000"/>
                          </a:solidFill>
                          <a:latin typeface="Canva Sans Bold"/>
                          <a:ea typeface="Canva Sans Bold"/>
                          <a:cs typeface="Canva Sans Bold"/>
                          <a:sym typeface="Canva Sans Bold"/>
                        </a:rPr>
                        <a:t>Implementation Complexity</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379"/>
                        </a:lnSpc>
                        <a:defRPr/>
                      </a:pPr>
                      <a:r>
                        <a:rPr lang="en-US" sz="1699">
                          <a:solidFill>
                            <a:srgbClr val="000000"/>
                          </a:solidFill>
                          <a:latin typeface="Canva Sans"/>
                          <a:ea typeface="Canva Sans"/>
                          <a:cs typeface="Canva Sans"/>
                          <a:sym typeface="Canva Sans"/>
                        </a:rPr>
                        <a:t>Higher due to adversarial training and integration of generator and discriminator.</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379"/>
                        </a:lnSpc>
                        <a:defRPr/>
                      </a:pPr>
                      <a:r>
                        <a:rPr lang="en-US" sz="1699">
                          <a:solidFill>
                            <a:srgbClr val="000000"/>
                          </a:solidFill>
                          <a:latin typeface="Canva Sans"/>
                          <a:ea typeface="Canva Sans"/>
                          <a:cs typeface="Canva Sans"/>
                          <a:sym typeface="Canva Sans"/>
                        </a:rPr>
                        <a:t>Moderate, focusing on sequential data handling and LSTM network tuning.</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821029">
                <a:tc>
                  <a:txBody>
                    <a:bodyPr/>
                    <a:lstStyle/>
                    <a:p>
                      <a:pPr algn="l">
                        <a:lnSpc>
                          <a:spcPts val="2379"/>
                        </a:lnSpc>
                        <a:defRPr/>
                      </a:pPr>
                      <a:r>
                        <a:rPr lang="en-US" sz="1699" b="1">
                          <a:solidFill>
                            <a:srgbClr val="000000"/>
                          </a:solidFill>
                          <a:latin typeface="Canva Sans Bold"/>
                          <a:ea typeface="Canva Sans Bold"/>
                          <a:cs typeface="Canva Sans Bold"/>
                          <a:sym typeface="Canva Sans Bold"/>
                        </a:rPr>
                        <a:t>Suitability for our Seed File</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379"/>
                        </a:lnSpc>
                        <a:defRPr/>
                      </a:pPr>
                      <a:r>
                        <a:rPr lang="en-US" sz="1699">
                          <a:solidFill>
                            <a:srgbClr val="000000"/>
                          </a:solidFill>
                          <a:latin typeface="Canva Sans"/>
                          <a:ea typeface="Canva Sans"/>
                          <a:cs typeface="Canva Sans"/>
                          <a:sym typeface="Canva Sans"/>
                        </a:rPr>
                        <a:t>Generates music not constrained by the seed file but can use preprocessed seeds to guide the initial conditions.</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379"/>
                        </a:lnSpc>
                        <a:defRPr/>
                      </a:pPr>
                      <a:r>
                        <a:rPr lang="en-US" sz="1699">
                          <a:solidFill>
                            <a:srgbClr val="000000"/>
                          </a:solidFill>
                          <a:latin typeface="Canva Sans"/>
                          <a:ea typeface="Canva Sans"/>
                          <a:cs typeface="Canva Sans"/>
                          <a:sym typeface="Canva Sans"/>
                        </a:rPr>
                        <a:t>Extends the given seed file directly, preserving its structure and style.</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6" name="TextBox 6"/>
          <p:cNvSpPr txBox="1"/>
          <p:nvPr/>
        </p:nvSpPr>
        <p:spPr>
          <a:xfrm>
            <a:off x="1019175" y="1095375"/>
            <a:ext cx="11944649" cy="695266"/>
          </a:xfrm>
          <a:prstGeom prst="rect">
            <a:avLst/>
          </a:prstGeom>
        </p:spPr>
        <p:txBody>
          <a:bodyPr lIns="0" tIns="0" rIns="0" bIns="0" rtlCol="0" anchor="t">
            <a:spAutoFit/>
          </a:bodyPr>
          <a:lstStyle/>
          <a:p>
            <a:pPr marL="0" lvl="0" indent="0" algn="l">
              <a:lnSpc>
                <a:spcPts val="5250"/>
              </a:lnSpc>
            </a:pPr>
            <a:r>
              <a:rPr lang="en-US" sz="5000" b="1" spc="490">
                <a:solidFill>
                  <a:srgbClr val="231F20"/>
                </a:solidFill>
                <a:latin typeface="Oswald Bold"/>
                <a:ea typeface="Oswald Bold"/>
                <a:cs typeface="Oswald Bold"/>
                <a:sym typeface="Oswald Bold"/>
              </a:rPr>
              <a:t>LSTM VS GAN</a:t>
            </a:r>
          </a:p>
        </p:txBody>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231F20"/>
                </a:solidFill>
                <a:latin typeface="Canva Sans"/>
                <a:ea typeface="Canva Sans"/>
                <a:cs typeface="Canva Sans"/>
                <a:sym typeface="Canva Sans"/>
              </a:rPr>
              <a:t>12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TotalTime>
  <Words>1069</Words>
  <Application>Microsoft Office PowerPoint</Application>
  <PresentationFormat>Custom</PresentationFormat>
  <Paragraphs>110</Paragraphs>
  <Slides>11</Slides>
  <Notes>0</Notes>
  <HiddenSlides>0</HiddenSlides>
  <MMClips>3</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vt:i4>
      </vt:variant>
    </vt:vector>
  </HeadingPairs>
  <TitlesOfParts>
    <vt:vector size="22" baseType="lpstr">
      <vt:lpstr>Arial</vt:lpstr>
      <vt:lpstr>Canva Sans</vt:lpstr>
      <vt:lpstr>DM Sans Bold</vt:lpstr>
      <vt:lpstr>Calibri</vt:lpstr>
      <vt:lpstr>Canva Sans Bold</vt:lpstr>
      <vt:lpstr>Open Sauce Bold</vt:lpstr>
      <vt:lpstr>Open Sauce</vt:lpstr>
      <vt:lpstr>XB Yas Bold</vt:lpstr>
      <vt:lpstr>DM Sans</vt:lpstr>
      <vt:lpstr>Oswald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Music Generation Spark&amp;Azure</dc:title>
  <cp:lastModifiedBy>Wafa Jbeli</cp:lastModifiedBy>
  <cp:revision>9</cp:revision>
  <dcterms:created xsi:type="dcterms:W3CDTF">2006-08-16T00:00:00Z</dcterms:created>
  <dcterms:modified xsi:type="dcterms:W3CDTF">2025-08-29T14:32:57Z</dcterms:modified>
  <dc:identifier>DAGcdunKe2M</dc:identifier>
</cp:coreProperties>
</file>